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2" r:id="rId4"/>
    <p:sldId id="268" r:id="rId5"/>
    <p:sldId id="273" r:id="rId6"/>
    <p:sldId id="283" r:id="rId7"/>
    <p:sldId id="28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2C4A9-517F-41D8-B7FD-2D7C422EF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BE9D35-9B84-44E6-B0B4-6FBBAC5B8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7D90F6-E64D-461D-AF39-E5F957E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0FA-AC91-460B-98B7-6F1A0ADD07D5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BE9C19-09C5-42CF-9392-6F4617CA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20F768-3287-4272-B9DC-4B8C67BE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F3D-6ABB-4D1B-B08E-4170C3103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50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172E6-CB3F-41E3-B359-EB97653C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70F3AB-F9BA-4933-BFCC-1D25EB8A7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FAFB72-2A37-4A2F-9325-D150B691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0FA-AC91-460B-98B7-6F1A0ADD07D5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DCE5DB-2DCB-440E-8BBF-7A8D1E83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335CA6-0D5F-49A5-8D57-BC7D7E8C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F3D-6ABB-4D1B-B08E-4170C3103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7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93730A-4CB8-4E31-8B83-7EE3B85C1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DDF1D6-D959-4B26-BFBD-1157131BF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C6CCEB-5811-4D3A-90EE-2A96545E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0FA-AC91-460B-98B7-6F1A0ADD07D5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DB4E95-4549-451E-AD90-2D01891A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D3E7DA-D2CD-4253-8F78-EE33BE62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F3D-6ABB-4D1B-B08E-4170C3103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48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71D37-1766-4D00-B0F7-21225B32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9FEEDB-36F4-4FEB-AF9D-2011DD7E4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1A47FE-BBC3-44F0-B21F-42E19F98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0FA-AC91-460B-98B7-6F1A0ADD07D5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94C554-909C-45E6-9662-9167B744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E9CDE2-1FD0-43FB-B029-6B7AE4F1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F3D-6ABB-4D1B-B08E-4170C3103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18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E4E07-45E2-423E-8549-13E90A44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E52968-9C25-4149-B11D-58AB8A497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21C194-7D9D-4A99-B95E-2B85220D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0FA-AC91-460B-98B7-6F1A0ADD07D5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DE52EB-1708-4571-9969-11ED6F743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947F0A-2E45-40CA-8D36-B5DA1EDD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F3D-6ABB-4D1B-B08E-4170C3103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64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A6C30-F137-4404-A075-2D8FD2AC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BBAB7B-084A-4250-BC10-F52FCCA91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566527-CBB5-41ED-B3B7-D1720253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964BDD-4D22-4A62-A378-9B02F886D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0FA-AC91-460B-98B7-6F1A0ADD07D5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E1C245-D90E-4405-9BDB-86EFF129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88912D-A109-43E0-AAE3-9276421D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F3D-6ABB-4D1B-B08E-4170C3103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20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51A645-0206-445D-A62D-FA9C433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6105F6-26F1-4A6B-AE0E-B373A8353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C6D52F-4C7B-4FC2-808F-E486A4192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AA78D3-A0FE-4B00-A715-4B8DA3372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B35EC8-DD3E-4495-A6C5-2E0E0AA1F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839D34-ED4D-4B59-AA1E-83CB3DCD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0FA-AC91-460B-98B7-6F1A0ADD07D5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FCDDA58-5998-4F38-BC9A-8D01AF441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2DD54C-6A0B-4A25-BEDA-FC7AF396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F3D-6ABB-4D1B-B08E-4170C3103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1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75FBC-4E85-4FE6-9CC4-CBE01009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685352-1BAE-4258-AEB5-07CE26D8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0FA-AC91-460B-98B7-6F1A0ADD07D5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F9C620-8AB8-4A9A-B30E-9ADEA11D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D4587B-A812-4E6C-BC0C-BDD66B27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F3D-6ABB-4D1B-B08E-4170C3103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28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4999A2-59A4-4635-ABA3-D2262163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0FA-AC91-460B-98B7-6F1A0ADD07D5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831173-1942-42C6-8002-1CDD41D1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08CC44-3355-47CD-A53E-F37E5BC7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F3D-6ABB-4D1B-B08E-4170C3103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7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51CAB-B4C2-4A5F-8A52-46992864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2DB86A-33C0-40FB-BFDF-E63DE070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88C6E1-4CF4-4743-BA5E-642814019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6594C3-10C3-44F1-8E2B-38DBEF5B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0FA-AC91-460B-98B7-6F1A0ADD07D5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6BF34A-2AD8-42C1-981C-B7561E0F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782133-A54E-467C-B1BB-44D190A2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F3D-6ABB-4D1B-B08E-4170C3103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87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3475A-E088-4445-B042-6309EE80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7110DE-56F8-4D53-BF00-DAB744ED7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EE72B3-42B1-4E9B-BF89-C06D7EB23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0CA0B5-2F16-4ED5-86FB-A596E8FE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F0FA-AC91-460B-98B7-6F1A0ADD07D5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0E23CB-EF11-4168-A0C0-9621AB10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59C9B5-C9C5-4498-A970-2E29E7F3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7F3D-6ABB-4D1B-B08E-4170C3103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8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800DFB-80D8-413F-8FED-1C3C6F30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8E8B2B-EB5C-4238-9BA0-744E76BAE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6C69B8-9CAA-4376-BF96-C48383A51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F0FA-AC91-460B-98B7-6F1A0ADD07D5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DE3A8C-82F1-4785-8588-B58C051F6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145563-6D4A-4B86-8303-08EC0FB66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C7F3D-6ABB-4D1B-B08E-4170C3103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74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QRpONjN-z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QRpONjN-z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QRpONjN-z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ACE4E-F6DB-4DAD-A40C-1F1ADD75B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Mardi 26 mai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81967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088" y="115146"/>
            <a:ext cx="9144000" cy="859528"/>
          </a:xfrm>
        </p:spPr>
        <p:txBody>
          <a:bodyPr>
            <a:normAutofit/>
          </a:bodyPr>
          <a:lstStyle/>
          <a:p>
            <a:r>
              <a:rPr lang="fr-FR" sz="5300" dirty="0"/>
              <a:t>Grammaire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2040" y="1197505"/>
            <a:ext cx="112320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</a:rPr>
              <a:t>Activités sur les phrases</a:t>
            </a:r>
          </a:p>
          <a:p>
            <a:pPr algn="ctr"/>
            <a:endParaRPr lang="fr-FR" sz="3200" dirty="0">
              <a:solidFill>
                <a:srgbClr val="FF0000"/>
              </a:solidFill>
            </a:endParaRPr>
          </a:p>
          <a:p>
            <a:pPr algn="ctr"/>
            <a:endParaRPr lang="fr-FR" sz="3200" dirty="0">
              <a:solidFill>
                <a:srgbClr val="FF0000"/>
              </a:solidFill>
            </a:endParaRPr>
          </a:p>
          <a:p>
            <a:pPr algn="ctr"/>
            <a:endParaRPr lang="fr-FR" sz="3200" dirty="0">
              <a:solidFill>
                <a:srgbClr val="FF0000"/>
              </a:solidFill>
            </a:endParaRPr>
          </a:p>
          <a:p>
            <a:pPr algn="ctr"/>
            <a:endParaRPr lang="fr-FR" sz="32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3200" dirty="0">
                <a:highlight>
                  <a:srgbClr val="00FFFF"/>
                </a:highlight>
              </a:rPr>
              <a:t>Tous les élèves </a:t>
            </a:r>
            <a:r>
              <a:rPr lang="fr-FR" sz="3200" dirty="0">
                <a:highlight>
                  <a:srgbClr val="FF0000"/>
                </a:highlight>
              </a:rPr>
              <a:t>auront</a:t>
            </a:r>
            <a:r>
              <a:rPr lang="fr-FR" sz="3200" dirty="0"/>
              <a:t> un chapeau.</a:t>
            </a:r>
          </a:p>
          <a:p>
            <a:pPr algn="ctr">
              <a:lnSpc>
                <a:spcPct val="150000"/>
              </a:lnSpc>
            </a:pPr>
            <a:r>
              <a:rPr lang="fr-FR" sz="3200" dirty="0"/>
              <a:t>A la fête de l’école, </a:t>
            </a:r>
            <a:r>
              <a:rPr lang="fr-FR" sz="3200" dirty="0">
                <a:highlight>
                  <a:srgbClr val="00FFFF"/>
                </a:highlight>
              </a:rPr>
              <a:t>nous</a:t>
            </a:r>
            <a:r>
              <a:rPr lang="fr-FR" sz="3200" dirty="0"/>
              <a:t> </a:t>
            </a:r>
            <a:r>
              <a:rPr lang="fr-FR" sz="3200" dirty="0">
                <a:highlight>
                  <a:srgbClr val="FF0000"/>
                </a:highlight>
              </a:rPr>
              <a:t>chanterons</a:t>
            </a:r>
            <a:r>
              <a:rPr lang="fr-FR" sz="3200" dirty="0"/>
              <a:t> des chansons anciennes.</a:t>
            </a:r>
          </a:p>
          <a:p>
            <a:pPr algn="ctr">
              <a:lnSpc>
                <a:spcPct val="150000"/>
              </a:lnSpc>
            </a:pPr>
            <a:r>
              <a:rPr lang="fr-FR" sz="3200" dirty="0">
                <a:highlight>
                  <a:srgbClr val="00FFFF"/>
                </a:highlight>
              </a:rPr>
              <a:t>Je</a:t>
            </a:r>
            <a:r>
              <a:rPr lang="fr-FR" sz="3200" dirty="0"/>
              <a:t> les </a:t>
            </a:r>
            <a:r>
              <a:rPr lang="fr-FR" sz="3200" dirty="0">
                <a:highlight>
                  <a:srgbClr val="FF0000"/>
                </a:highlight>
              </a:rPr>
              <a:t>apprendrai</a:t>
            </a:r>
            <a:r>
              <a:rPr lang="fr-FR" sz="3200" dirty="0"/>
              <a:t> au cours de l’année.</a:t>
            </a:r>
          </a:p>
          <a:p>
            <a:pPr algn="ctr">
              <a:lnSpc>
                <a:spcPct val="150000"/>
              </a:lnSpc>
            </a:pPr>
            <a:r>
              <a:rPr lang="fr-FR" sz="3200" dirty="0">
                <a:highlight>
                  <a:srgbClr val="00FFFF"/>
                </a:highlight>
              </a:rPr>
              <a:t>Les chapeaux chinois </a:t>
            </a:r>
            <a:r>
              <a:rPr lang="fr-FR" sz="3200" dirty="0">
                <a:highlight>
                  <a:srgbClr val="FF0000"/>
                </a:highlight>
              </a:rPr>
              <a:t>seront</a:t>
            </a:r>
            <a:r>
              <a:rPr lang="fr-FR" sz="3200" dirty="0"/>
              <a:t> multicolores.</a:t>
            </a:r>
          </a:p>
          <a:p>
            <a:pPr algn="ctr"/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229657" y="2092957"/>
            <a:ext cx="1336431" cy="219873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A776B3-B679-45B3-9C3C-B5E794BB6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9" t="19547" r="25655" b="58612"/>
          <a:stretch/>
        </p:blipFill>
        <p:spPr>
          <a:xfrm>
            <a:off x="1951814" y="1845045"/>
            <a:ext cx="7087644" cy="17663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9845773-7B2A-4AC0-9FC7-EFF6B4A904DD}"/>
              </a:ext>
            </a:extLst>
          </p:cNvPr>
          <p:cNvSpPr txBox="1"/>
          <p:nvPr/>
        </p:nvSpPr>
        <p:spPr>
          <a:xfrm>
            <a:off x="5153890" y="4571807"/>
            <a:ext cx="6059055" cy="48029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3573C8-B7EE-4666-8687-F3C50F25E112}"/>
              </a:ext>
            </a:extLst>
          </p:cNvPr>
          <p:cNvSpPr txBox="1"/>
          <p:nvPr/>
        </p:nvSpPr>
        <p:spPr>
          <a:xfrm>
            <a:off x="5791199" y="3814522"/>
            <a:ext cx="3389746" cy="55418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4980C6-35D1-4AB0-84CE-111E481DF3B3}"/>
              </a:ext>
            </a:extLst>
          </p:cNvPr>
          <p:cNvSpPr txBox="1"/>
          <p:nvPr/>
        </p:nvSpPr>
        <p:spPr>
          <a:xfrm>
            <a:off x="3448919" y="5332218"/>
            <a:ext cx="2410691" cy="48029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726EEF-1C1D-4739-8EC3-D75D914DE2FD}"/>
              </a:ext>
            </a:extLst>
          </p:cNvPr>
          <p:cNvSpPr txBox="1"/>
          <p:nvPr/>
        </p:nvSpPr>
        <p:spPr>
          <a:xfrm>
            <a:off x="1062181" y="4571807"/>
            <a:ext cx="3094182" cy="48029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407A08D-36E8-408B-8506-4A05135414EE}"/>
              </a:ext>
            </a:extLst>
          </p:cNvPr>
          <p:cNvSpPr txBox="1"/>
          <p:nvPr/>
        </p:nvSpPr>
        <p:spPr>
          <a:xfrm>
            <a:off x="6268142" y="6031785"/>
            <a:ext cx="3491345" cy="48029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DBB5B17-6EAB-45E4-8107-B1321652ED56}"/>
              </a:ext>
            </a:extLst>
          </p:cNvPr>
          <p:cNvSpPr txBox="1"/>
          <p:nvPr/>
        </p:nvSpPr>
        <p:spPr>
          <a:xfrm>
            <a:off x="5940572" y="5268529"/>
            <a:ext cx="3377328" cy="5343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05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088" y="115146"/>
            <a:ext cx="9144000" cy="859528"/>
          </a:xfrm>
        </p:spPr>
        <p:txBody>
          <a:bodyPr>
            <a:normAutofit/>
          </a:bodyPr>
          <a:lstStyle/>
          <a:p>
            <a:r>
              <a:rPr lang="fr-FR" sz="5300" dirty="0"/>
              <a:t>Grammaire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2040" y="1197505"/>
            <a:ext cx="112320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</a:rPr>
              <a:t>Activités sur les phrases</a:t>
            </a:r>
          </a:p>
          <a:p>
            <a:pPr algn="ctr"/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229657" y="457156"/>
            <a:ext cx="1336431" cy="219873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A776B3-B679-45B3-9C3C-B5E794BB6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9" t="49953" r="25655" b="21813"/>
          <a:stretch/>
        </p:blipFill>
        <p:spPr>
          <a:xfrm>
            <a:off x="2690723" y="1736114"/>
            <a:ext cx="7087644" cy="2283444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EC8E423D-A599-4AE8-A94E-8C9428800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1324"/>
              </p:ext>
            </p:extLst>
          </p:nvPr>
        </p:nvGraphicFramePr>
        <p:xfrm>
          <a:off x="1764145" y="4547975"/>
          <a:ext cx="8128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364">
                  <a:extLst>
                    <a:ext uri="{9D8B030D-6E8A-4147-A177-3AD203B41FA5}">
                      <a16:colId xmlns:a16="http://schemas.microsoft.com/office/drawing/2014/main" val="2770345131"/>
                    </a:ext>
                  </a:extLst>
                </a:gridCol>
                <a:gridCol w="3255818">
                  <a:extLst>
                    <a:ext uri="{9D8B030D-6E8A-4147-A177-3AD203B41FA5}">
                      <a16:colId xmlns:a16="http://schemas.microsoft.com/office/drawing/2014/main" val="2885774068"/>
                    </a:ext>
                  </a:extLst>
                </a:gridCol>
                <a:gridCol w="3255818">
                  <a:extLst>
                    <a:ext uri="{9D8B030D-6E8A-4147-A177-3AD203B41FA5}">
                      <a16:colId xmlns:a16="http://schemas.microsoft.com/office/drawing/2014/main" val="2332168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Masculin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Féminin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16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Singulier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Un trait – le papier métallisé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La règle – une natte noire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727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Pluriel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Les plis – des disques – les doigts – ces chapeaux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Des spirales 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9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36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088" y="115146"/>
            <a:ext cx="9144000" cy="859528"/>
          </a:xfrm>
        </p:spPr>
        <p:txBody>
          <a:bodyPr>
            <a:normAutofit/>
          </a:bodyPr>
          <a:lstStyle/>
          <a:p>
            <a:r>
              <a:rPr lang="fr-FR" sz="5300" dirty="0"/>
              <a:t>Mathématiques –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72224" y="1380385"/>
            <a:ext cx="1099772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page 82</a:t>
            </a:r>
          </a:p>
          <a:p>
            <a:r>
              <a:rPr lang="fr-FR" sz="2400" dirty="0"/>
              <a:t>47 -18 = 29 </a:t>
            </a:r>
            <a:r>
              <a:rPr lang="fr-FR" sz="2400" dirty="0">
                <a:sym typeface="Wingdings" panose="05000000000000000000" pitchFamily="2" charset="2"/>
              </a:rPr>
              <a:t> </a:t>
            </a:r>
            <a:r>
              <a:rPr lang="fr-FR" sz="2400" dirty="0"/>
              <a:t>Borne 1 = 29</a:t>
            </a:r>
          </a:p>
          <a:p>
            <a:r>
              <a:rPr lang="fr-FR" sz="2400" dirty="0"/>
              <a:t>Entre la borne 47 et la borne 92, il y a 45 km.</a:t>
            </a:r>
          </a:p>
          <a:p>
            <a:r>
              <a:rPr lang="fr-FR" sz="2400" dirty="0"/>
              <a:t>92 + 28 = 120 km </a:t>
            </a:r>
            <a:r>
              <a:rPr lang="fr-FR" sz="2400" dirty="0">
                <a:sym typeface="Wingdings" panose="05000000000000000000" pitchFamily="2" charset="2"/>
              </a:rPr>
              <a:t> Borne 4 = 120</a:t>
            </a:r>
            <a:endParaRPr lang="fr-FR" sz="2400" dirty="0"/>
          </a:p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page 82</a:t>
            </a:r>
          </a:p>
          <a:p>
            <a:r>
              <a:rPr lang="fr-FR" sz="2400" dirty="0"/>
              <a:t>32 – 18 = 14 </a:t>
            </a:r>
            <a:r>
              <a:rPr lang="fr-FR" sz="2400" dirty="0">
                <a:sym typeface="Wingdings" panose="05000000000000000000" pitchFamily="2" charset="2"/>
              </a:rPr>
              <a:t> Entre 18 et 32, la différence est égale à 14</a:t>
            </a:r>
          </a:p>
          <a:p>
            <a:r>
              <a:rPr lang="fr-FR" sz="2400" dirty="0">
                <a:sym typeface="Wingdings" panose="05000000000000000000" pitchFamily="2" charset="2"/>
              </a:rPr>
              <a:t>203 – 45 = 158  Entre 203 et 45, la différence est égale à 158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413 – 107 = 306  Entre 107 et 413, la différence est égale à 306</a:t>
            </a:r>
          </a:p>
          <a:p>
            <a:r>
              <a:rPr lang="fr-FR" sz="2400" dirty="0">
                <a:sym typeface="Wingdings" panose="05000000000000000000" pitchFamily="2" charset="2"/>
              </a:rPr>
              <a:t>300 – 245 = 55  Entre 245 et 300, la différence est égale à 55</a:t>
            </a:r>
          </a:p>
          <a:p>
            <a:pPr marL="514350" indent="-514350">
              <a:buAutoNum type="arabicPlain" startAt="3"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82</a:t>
            </a:r>
          </a:p>
          <a:p>
            <a:r>
              <a:rPr lang="fr-FR" sz="2400" dirty="0"/>
              <a:t>Louis XVI : 18 ans ; Henri IV : 21 ans ; Louis XI : 22 ans ; François 1er : 32 ans ; Louis XV : 59 ans ; Louis XIV : 72 ans.</a:t>
            </a:r>
          </a:p>
          <a:p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41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124573"/>
            <a:ext cx="11304104" cy="5468384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Correction : Les villes dans le monde </a:t>
            </a:r>
            <a:endParaRPr lang="fr-FR" u="sng" dirty="0">
              <a:hlinkClick r:id="rId2"/>
            </a:endParaRPr>
          </a:p>
          <a:p>
            <a:pPr algn="just"/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/>
              <a:t>Espace</a:t>
            </a:r>
          </a:p>
        </p:txBody>
      </p:sp>
      <p:sp>
        <p:nvSpPr>
          <p:cNvPr id="6" name="Flèche courbée vers la droite 5"/>
          <p:cNvSpPr/>
          <p:nvPr/>
        </p:nvSpPr>
        <p:spPr>
          <a:xfrm>
            <a:off x="187569" y="3594135"/>
            <a:ext cx="1336431" cy="219873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 flipH="1">
            <a:off x="9861655" y="3746322"/>
            <a:ext cx="1336431" cy="219873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20B913-BB00-4987-968D-3C0C14B3A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1" t="68729" r="51094" b="8056"/>
          <a:stretch/>
        </p:blipFill>
        <p:spPr>
          <a:xfrm>
            <a:off x="1590707" y="2002008"/>
            <a:ext cx="8010493" cy="33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124573"/>
            <a:ext cx="11304104" cy="5468384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Correction : Les villes dans le monde </a:t>
            </a:r>
            <a:endParaRPr lang="fr-FR" u="sng" dirty="0">
              <a:hlinkClick r:id="rId2"/>
            </a:endParaRPr>
          </a:p>
          <a:p>
            <a:pPr algn="just"/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/>
              <a:t>Espace</a:t>
            </a:r>
          </a:p>
        </p:txBody>
      </p:sp>
      <p:sp>
        <p:nvSpPr>
          <p:cNvPr id="6" name="Flèche courbée vers la droite 5"/>
          <p:cNvSpPr/>
          <p:nvPr/>
        </p:nvSpPr>
        <p:spPr>
          <a:xfrm>
            <a:off x="187569" y="3594135"/>
            <a:ext cx="1336431" cy="219873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 flipH="1">
            <a:off x="9861655" y="3746322"/>
            <a:ext cx="1336431" cy="219873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F85E9F-B08E-46FE-9609-E0720A78B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25" t="26389" r="18516" b="20833"/>
          <a:stretch/>
        </p:blipFill>
        <p:spPr>
          <a:xfrm>
            <a:off x="3771900" y="1784384"/>
            <a:ext cx="5200650" cy="50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9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80ABF5E-683C-4FFB-A85F-A2A3D2C33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826" y="1124573"/>
            <a:ext cx="11304104" cy="5468384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Correction : Les villes dans le monde </a:t>
            </a:r>
            <a:endParaRPr lang="fr-FR" u="sng" dirty="0">
              <a:hlinkClick r:id="rId2"/>
            </a:endParaRPr>
          </a:p>
          <a:p>
            <a:pPr algn="just"/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0EC82C0-16F3-4E6A-8F26-37B38D56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044"/>
            <a:ext cx="9144000" cy="859528"/>
          </a:xfrm>
        </p:spPr>
        <p:txBody>
          <a:bodyPr>
            <a:normAutofit fontScale="90000"/>
          </a:bodyPr>
          <a:lstStyle/>
          <a:p>
            <a:r>
              <a:rPr lang="fr-FR" dirty="0"/>
              <a:t>Espace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805CC7-953D-4C04-B87C-D6E7E02BC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49" t="79306" r="17891" b="8611"/>
          <a:stretch/>
        </p:blipFill>
        <p:spPr>
          <a:xfrm>
            <a:off x="1368264" y="2145917"/>
            <a:ext cx="864912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755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257</Words>
  <Application>Microsoft Office PowerPoint</Application>
  <PresentationFormat>Grand écran</PresentationFormat>
  <Paragraphs>49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Mardi 26 mai  </vt:lpstr>
      <vt:lpstr>Grammaire</vt:lpstr>
      <vt:lpstr>Grammaire</vt:lpstr>
      <vt:lpstr>Mathématiques – </vt:lpstr>
      <vt:lpstr>Espace</vt:lpstr>
      <vt:lpstr>Espace</vt:lpstr>
      <vt:lpstr>Espace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Mardi 26 mai</dc:title>
  <dc:creator>Anaïs Villedanné</dc:creator>
  <cp:lastModifiedBy>Anaïs Villedanné</cp:lastModifiedBy>
  <cp:revision>6</cp:revision>
  <dcterms:created xsi:type="dcterms:W3CDTF">2020-05-19T19:53:12Z</dcterms:created>
  <dcterms:modified xsi:type="dcterms:W3CDTF">2020-05-25T20:06:53Z</dcterms:modified>
</cp:coreProperties>
</file>