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63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74" r:id="rId14"/>
    <p:sldId id="275" r:id="rId15"/>
    <p:sldId id="271" r:id="rId16"/>
    <p:sldId id="266" r:id="rId17"/>
    <p:sldId id="272" r:id="rId18"/>
    <p:sldId id="267" r:id="rId19"/>
    <p:sldId id="269" r:id="rId20"/>
    <p:sldId id="273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84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36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37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64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9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72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22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53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98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35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92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058E-AEAA-467E-9CA9-B402C216D07B}" type="datetimeFigureOut">
              <a:rPr lang="fr-FR" smtClean="0"/>
              <a:t>15/05/2020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CCCB7-9B89-4073-84A4-0BBCA1AF36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6.emf"/><Relationship Id="rId4" Type="http://schemas.openxmlformats.org/officeDocument/2006/relationships/image" Target="../media/image13.emf"/><Relationship Id="rId9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audio" Target="../media/media16.m4a"/><Relationship Id="rId7" Type="http://schemas.openxmlformats.org/officeDocument/2006/relationships/oleObject" Target="../embeddings/oleObject9.bin"/><Relationship Id="rId2" Type="http://schemas.microsoft.com/office/2007/relationships/media" Target="../media/media16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media17.m4a"/><Relationship Id="rId7" Type="http://schemas.openxmlformats.org/officeDocument/2006/relationships/oleObject" Target="../embeddings/oleObject11.bin"/><Relationship Id="rId2" Type="http://schemas.microsoft.com/office/2007/relationships/media" Target="../media/media17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audio" Target="../media/media1.m4a"/><Relationship Id="rId7" Type="http://schemas.openxmlformats.org/officeDocument/2006/relationships/oleObject" Target="../embeddings/oleObject2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0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4DACE4E-F6DB-4DAD-A40C-1F1ADD75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Lundi </a:t>
            </a:r>
            <a:r>
              <a:rPr lang="fr-FR" dirty="0" smtClean="0"/>
              <a:t>18 mai 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Cette journée de travail est conséquente, sentez-vous libres de répartir le travail sur la semaine.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784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Histoire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4123" t="14264" r="54758" b="9749"/>
          <a:stretch/>
        </p:blipFill>
        <p:spPr>
          <a:xfrm>
            <a:off x="2849388" y="964884"/>
            <a:ext cx="7043829" cy="58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Histoire - Corrigés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3790" t="27169" r="55000" b="33548"/>
          <a:stretch/>
        </p:blipFill>
        <p:spPr>
          <a:xfrm>
            <a:off x="1142628" y="1519828"/>
            <a:ext cx="9906743" cy="42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smtClean="0"/>
              <a:t>Histoire – Trace écrite à copier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97090" y="1644693"/>
            <a:ext cx="11169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Quels sont les progrès concernant l’hygiène et la santé ?</a:t>
            </a:r>
          </a:p>
          <a:p>
            <a:endParaRPr lang="fr-FR" dirty="0"/>
          </a:p>
          <a:p>
            <a:r>
              <a:rPr lang="fr-FR" dirty="0" smtClean="0"/>
              <a:t>Les hommes ont toujours cherché à se soigner. Mais, en fonction des époques, ils n’ont pas utilisé les mêmes moyens. C’est à partir du XIXème siècle que la médecine fait de gros progrès, que les gens veillent à leur hygiène, ce qui fait reculer l’âge du décès. Mieux soignés, ils vivent plus longtemps.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81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Anglais</a:t>
            </a:r>
            <a:endParaRPr lang="fr-FR" dirty="0"/>
          </a:p>
        </p:txBody>
      </p:sp>
      <p:pic>
        <p:nvPicPr>
          <p:cNvPr id="2" name="Unit 5 Let's lear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8325" y="1521100"/>
            <a:ext cx="7537409" cy="47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Anglais</a:t>
            </a:r>
            <a:endParaRPr lang="fr-FR" dirty="0"/>
          </a:p>
        </p:txBody>
      </p:sp>
      <p:pic>
        <p:nvPicPr>
          <p:cNvPr id="3" name="Unit 5 Where's the ball_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404" y="1404291"/>
            <a:ext cx="7500046" cy="46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979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Anglais</a:t>
            </a:r>
            <a:endParaRPr lang="fr-FR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412123" y="1223493"/>
            <a:ext cx="11436439" cy="5306096"/>
          </a:xfrm>
        </p:spPr>
        <p:txBody>
          <a:bodyPr>
            <a:normAutofit/>
          </a:bodyPr>
          <a:lstStyle/>
          <a:p>
            <a:r>
              <a:rPr lang="fr-FR" dirty="0" smtClean="0"/>
              <a:t>Dans </a:t>
            </a:r>
            <a:r>
              <a:rPr lang="fr-FR" dirty="0"/>
              <a:t>la précipitation , la plupart des fichiers d’anglais sont restées en classe, veuillez nous excuser de ce désagrément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Unit 5 « </a:t>
            </a:r>
            <a:r>
              <a:rPr lang="fr-FR" dirty="0" err="1">
                <a:solidFill>
                  <a:srgbClr val="FF0000"/>
                </a:solidFill>
              </a:rPr>
              <a:t>Where’s</a:t>
            </a:r>
            <a:r>
              <a:rPr lang="fr-FR" dirty="0">
                <a:solidFill>
                  <a:srgbClr val="FF0000"/>
                </a:solidFill>
              </a:rPr>
              <a:t> the </a:t>
            </a:r>
            <a:r>
              <a:rPr lang="fr-FR" dirty="0" err="1">
                <a:solidFill>
                  <a:srgbClr val="FF0000"/>
                </a:solidFill>
              </a:rPr>
              <a:t>ball</a:t>
            </a:r>
            <a:r>
              <a:rPr lang="fr-FR" dirty="0">
                <a:solidFill>
                  <a:srgbClr val="FF0000"/>
                </a:solidFill>
              </a:rPr>
              <a:t> ? </a:t>
            </a:r>
            <a:r>
              <a:rPr lang="fr-FR" dirty="0" smtClean="0">
                <a:solidFill>
                  <a:srgbClr val="FF0000"/>
                </a:solidFill>
              </a:rPr>
              <a:t>» (Double clique sur les documents)</a:t>
            </a:r>
          </a:p>
          <a:p>
            <a:pPr lvl="0" algn="l"/>
            <a:r>
              <a:rPr lang="en-US" dirty="0" smtClean="0"/>
              <a:t>Words </a:t>
            </a:r>
            <a:r>
              <a:rPr lang="en-US" dirty="0"/>
              <a:t>to read and repeat : seesaw, slide, net, swing, </a:t>
            </a:r>
            <a:r>
              <a:rPr lang="en-US" dirty="0" smtClean="0"/>
              <a:t>tree</a:t>
            </a:r>
          </a:p>
          <a:p>
            <a:pPr lvl="0" algn="l"/>
            <a:endParaRPr lang="fr-FR" dirty="0"/>
          </a:p>
          <a:p>
            <a:pPr marL="342900" lvl="0" indent="-342900" algn="l">
              <a:buFontTx/>
              <a:buChar char="-"/>
            </a:pPr>
            <a:r>
              <a:rPr lang="fr-FR" dirty="0" smtClean="0"/>
              <a:t>Ecoute </a:t>
            </a:r>
            <a:r>
              <a:rPr lang="fr-FR" dirty="0"/>
              <a:t>la bande dessinée page </a:t>
            </a:r>
            <a:r>
              <a:rPr lang="fr-FR" dirty="0" smtClean="0"/>
              <a:t>36 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</a:p>
          <a:p>
            <a:pPr lvl="0" algn="l"/>
            <a:endParaRPr lang="fr-FR" dirty="0"/>
          </a:p>
          <a:p>
            <a:pPr marL="342900" lvl="0" indent="-342900" algn="l">
              <a:buFontTx/>
              <a:buChar char="-"/>
            </a:pPr>
            <a:r>
              <a:rPr lang="fr-FR" dirty="0" err="1" smtClean="0"/>
              <a:t>Let’s</a:t>
            </a:r>
            <a:r>
              <a:rPr lang="fr-FR" dirty="0" smtClean="0"/>
              <a:t> </a:t>
            </a:r>
            <a:r>
              <a:rPr lang="fr-FR" dirty="0" err="1"/>
              <a:t>learn</a:t>
            </a:r>
            <a:r>
              <a:rPr lang="fr-FR" dirty="0"/>
              <a:t> page </a:t>
            </a:r>
            <a:r>
              <a:rPr lang="fr-FR" dirty="0" smtClean="0"/>
              <a:t>37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endParaRPr lang="fr-FR" dirty="0" smtClean="0"/>
          </a:p>
          <a:p>
            <a:pPr lvl="0" algn="l"/>
            <a:endParaRPr lang="fr-FR" dirty="0"/>
          </a:p>
          <a:p>
            <a:pPr lvl="0" algn="l"/>
            <a:r>
              <a:rPr lang="fr-FR" dirty="0" smtClean="0"/>
              <a:t>		- </a:t>
            </a:r>
            <a:r>
              <a:rPr lang="fr-FR" dirty="0" err="1" smtClean="0"/>
              <a:t>Workbook</a:t>
            </a:r>
            <a:r>
              <a:rPr lang="fr-FR" dirty="0" smtClean="0"/>
              <a:t> </a:t>
            </a:r>
            <a:r>
              <a:rPr lang="fr-FR" dirty="0"/>
              <a:t>à faire : 2 pages ( 36, 37</a:t>
            </a:r>
            <a:r>
              <a:rPr lang="fr-FR" dirty="0" smtClean="0"/>
              <a:t>)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endParaRPr lang="fr-FR" dirty="0"/>
          </a:p>
          <a:p>
            <a:pPr algn="l"/>
            <a:endParaRPr lang="fr-FR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404983"/>
              </p:ext>
            </p:extLst>
          </p:nvPr>
        </p:nvGraphicFramePr>
        <p:xfrm>
          <a:off x="9543602" y="5266967"/>
          <a:ext cx="1124398" cy="159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43602" y="5266967"/>
                        <a:ext cx="1124398" cy="159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263533"/>
              </p:ext>
            </p:extLst>
          </p:nvPr>
        </p:nvGraphicFramePr>
        <p:xfrm>
          <a:off x="7847747" y="5333339"/>
          <a:ext cx="1030586" cy="145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47747" y="5333339"/>
                        <a:ext cx="1030586" cy="145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41839"/>
              </p:ext>
            </p:extLst>
          </p:nvPr>
        </p:nvGraphicFramePr>
        <p:xfrm>
          <a:off x="5531839" y="3235568"/>
          <a:ext cx="1197006" cy="1693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7" imgW="5667139" imgH="8019997" progId="AcroExch.Document.DC">
                  <p:embed/>
                </p:oleObj>
              </mc:Choice>
              <mc:Fallback>
                <p:oleObj name="Acrobat Document" r:id="rId7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31839" y="3235568"/>
                        <a:ext cx="1197006" cy="1693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044420"/>
              </p:ext>
            </p:extLst>
          </p:nvPr>
        </p:nvGraphicFramePr>
        <p:xfrm>
          <a:off x="3715912" y="4343494"/>
          <a:ext cx="828047" cy="117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crobat Document" r:id="rId9" imgW="5667139" imgH="8019997" progId="AcroExch.Document.DC">
                  <p:embed/>
                </p:oleObj>
              </mc:Choice>
              <mc:Fallback>
                <p:oleObj name="Acrobat Document" r:id="rId9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15912" y="4343494"/>
                        <a:ext cx="828047" cy="1171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74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48" y="1393344"/>
            <a:ext cx="11304104" cy="5135217"/>
          </a:xfrm>
        </p:spPr>
        <p:txBody>
          <a:bodyPr>
            <a:normAutofit/>
          </a:bodyPr>
          <a:lstStyle/>
          <a:p>
            <a:r>
              <a:rPr lang="fr-FR" sz="3200" dirty="0"/>
              <a:t>Problème Retz  </a:t>
            </a:r>
            <a:r>
              <a:rPr lang="fr-FR" sz="3200" dirty="0" smtClean="0"/>
              <a:t>(fiche ci-dessous)</a:t>
            </a:r>
            <a:endParaRPr lang="fr-FR" sz="3200" dirty="0"/>
          </a:p>
          <a:p>
            <a:r>
              <a:rPr lang="fr-FR" sz="3200" dirty="0" smtClean="0"/>
              <a:t>« Jetons »</a:t>
            </a:r>
            <a:endParaRPr lang="fr-FR" sz="3200" dirty="0"/>
          </a:p>
          <a:p>
            <a:r>
              <a:rPr lang="fr-FR" sz="3200" dirty="0" smtClean="0"/>
              <a:t>Tu peux </a:t>
            </a:r>
            <a:r>
              <a:rPr lang="fr-FR" sz="3200" dirty="0"/>
              <a:t>les répartir toute la </a:t>
            </a:r>
            <a:r>
              <a:rPr lang="fr-FR" sz="3200" dirty="0" smtClean="0"/>
              <a:t>semaine</a:t>
            </a:r>
          </a:p>
          <a:p>
            <a:endParaRPr lang="fr-FR" sz="3200" dirty="0" smtClean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 </a:t>
            </a:r>
          </a:p>
          <a:p>
            <a:pPr lvl="0"/>
            <a:endParaRPr lang="fr-FR" sz="3200" dirty="0"/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Mathématiques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384" t="17010" r="25346" b="31683"/>
          <a:stretch/>
        </p:blipFill>
        <p:spPr>
          <a:xfrm>
            <a:off x="2195508" y="3078051"/>
            <a:ext cx="8472492" cy="3335628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0777" y="2199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48" y="1393344"/>
            <a:ext cx="11304104" cy="5135217"/>
          </a:xfrm>
        </p:spPr>
        <p:txBody>
          <a:bodyPr>
            <a:normAutofit/>
          </a:bodyPr>
          <a:lstStyle/>
          <a:p>
            <a:endParaRPr lang="fr-FR" sz="3200" dirty="0" smtClean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 </a:t>
            </a:r>
          </a:p>
          <a:p>
            <a:pPr lvl="0"/>
            <a:endParaRPr lang="fr-FR" sz="3200" dirty="0"/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Mathématiques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43948" y="4290610"/>
            <a:ext cx="447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Double clique ici  </a:t>
            </a:r>
            <a:r>
              <a:rPr lang="fr-FR" sz="2400" dirty="0" smtClean="0">
                <a:sym typeface="Wingdings" panose="05000000000000000000" pitchFamily="2" charset="2"/>
              </a:rPr>
              <a:t> </a:t>
            </a:r>
            <a:endParaRPr lang="fr-FR" sz="2400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548782"/>
              </p:ext>
            </p:extLst>
          </p:nvPr>
        </p:nvGraphicFramePr>
        <p:xfrm>
          <a:off x="4002540" y="1810543"/>
          <a:ext cx="2537811" cy="359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02540" y="1810543"/>
                        <a:ext cx="2537811" cy="3591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780505"/>
              </p:ext>
            </p:extLst>
          </p:nvPr>
        </p:nvGraphicFramePr>
        <p:xfrm>
          <a:off x="7259501" y="1810543"/>
          <a:ext cx="2437642" cy="3449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Acrobat Document" r:id="rId7" imgW="5667139" imgH="8019997" progId="AcroExch.Document.DC">
                  <p:embed/>
                </p:oleObj>
              </mc:Choice>
              <mc:Fallback>
                <p:oleObj name="Acrobat Document" r:id="rId7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59501" y="1810543"/>
                        <a:ext cx="2437642" cy="3449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8299" y="45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48" y="1393344"/>
            <a:ext cx="11304104" cy="5135217"/>
          </a:xfrm>
        </p:spPr>
        <p:txBody>
          <a:bodyPr>
            <a:normAutofit/>
          </a:bodyPr>
          <a:lstStyle/>
          <a:p>
            <a:pPr algn="l"/>
            <a:endParaRPr lang="fr-FR" sz="3200" dirty="0" smtClean="0"/>
          </a:p>
          <a:p>
            <a:pPr lvl="0"/>
            <a:endParaRPr lang="fr-FR" sz="3200" dirty="0" smtClean="0"/>
          </a:p>
          <a:p>
            <a:pPr lvl="0" algn="l"/>
            <a:r>
              <a:rPr lang="fr-FR" sz="3200" dirty="0" smtClean="0"/>
              <a:t>Voici le corrigé des problèmes </a:t>
            </a:r>
            <a:r>
              <a:rPr lang="fr-FR" sz="3200" dirty="0" smtClean="0">
                <a:sym typeface="Wingdings" panose="05000000000000000000" pitchFamily="2" charset="2"/>
              </a:rPr>
              <a:t></a:t>
            </a:r>
            <a:endParaRPr lang="fr-FR" sz="3200" dirty="0"/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Mathématiques</a:t>
            </a:r>
            <a:endParaRPr lang="fr-FR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038893"/>
              </p:ext>
            </p:extLst>
          </p:nvPr>
        </p:nvGraphicFramePr>
        <p:xfrm>
          <a:off x="6148387" y="1393344"/>
          <a:ext cx="2199053" cy="311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8387" y="1393344"/>
                        <a:ext cx="2199053" cy="3111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23755"/>
              </p:ext>
            </p:extLst>
          </p:nvPr>
        </p:nvGraphicFramePr>
        <p:xfrm>
          <a:off x="8984202" y="1393343"/>
          <a:ext cx="2269951" cy="321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7" imgW="5667139" imgH="8019997" progId="AcroExch.Document.DC">
                  <p:embed/>
                </p:oleObj>
              </mc:Choice>
              <mc:Fallback>
                <p:oleObj name="Acrobat Document" r:id="rId7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84202" y="1393343"/>
                        <a:ext cx="2269951" cy="3211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09802" y="164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48" y="1393344"/>
            <a:ext cx="11304104" cy="5135217"/>
          </a:xfrm>
        </p:spPr>
        <p:txBody>
          <a:bodyPr>
            <a:normAutofit/>
          </a:bodyPr>
          <a:lstStyle/>
          <a:p>
            <a:r>
              <a:rPr lang="fr-FR" sz="3200" dirty="0"/>
              <a:t>Exercice 1, 2, 3 page </a:t>
            </a:r>
            <a:r>
              <a:rPr lang="fr-FR" sz="3200" dirty="0" smtClean="0"/>
              <a:t>80</a:t>
            </a:r>
          </a:p>
          <a:p>
            <a:endParaRPr lang="fr-FR" sz="3200" dirty="0"/>
          </a:p>
          <a:p>
            <a:r>
              <a:rPr lang="fr-FR" sz="3200" dirty="0" smtClean="0"/>
              <a:t> </a:t>
            </a:r>
            <a:endParaRPr lang="fr-FR" sz="3200" dirty="0"/>
          </a:p>
          <a:p>
            <a:pPr lvl="0"/>
            <a:endParaRPr lang="fr-FR" sz="3200" dirty="0"/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Mathématiques</a:t>
            </a:r>
            <a:endParaRPr lang="fr-FR" dirty="0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4856" y="1393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826" y="1457739"/>
            <a:ext cx="11577920" cy="5135217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Découverte d’un nouveau son : le son [ J ] ( se prononce « </a:t>
            </a:r>
            <a:r>
              <a:rPr lang="fr-FR" sz="3200" dirty="0" err="1">
                <a:solidFill>
                  <a:srgbClr val="FF0000"/>
                </a:solidFill>
              </a:rPr>
              <a:t>ieu</a:t>
            </a:r>
            <a:r>
              <a:rPr lang="fr-FR" sz="3200" dirty="0">
                <a:solidFill>
                  <a:srgbClr val="FF0000"/>
                </a:solidFill>
              </a:rPr>
              <a:t> »)	</a:t>
            </a:r>
          </a:p>
          <a:p>
            <a:endParaRPr lang="fr-FR" sz="3200" dirty="0" smtClean="0"/>
          </a:p>
          <a:p>
            <a:r>
              <a:rPr lang="fr-FR" sz="3200" dirty="0" smtClean="0"/>
              <a:t>Ouvre ton grand cahier gris et colle les deux traces écrites suivantes</a:t>
            </a:r>
          </a:p>
          <a:p>
            <a:endParaRPr lang="fr-FR" sz="3200" dirty="0" smtClean="0"/>
          </a:p>
          <a:p>
            <a:endParaRPr lang="fr-FR" sz="3200" dirty="0" smtClean="0"/>
          </a:p>
          <a:p>
            <a:endParaRPr lang="fr-FR" sz="3200" dirty="0"/>
          </a:p>
          <a:p>
            <a:endParaRPr lang="fr-FR" sz="3200" dirty="0" smtClean="0"/>
          </a:p>
          <a:p>
            <a:r>
              <a:rPr lang="fr-FR" sz="3200" dirty="0" smtClean="0"/>
              <a:t> Tu </a:t>
            </a:r>
            <a:r>
              <a:rPr lang="fr-FR" sz="3200" dirty="0"/>
              <a:t>peux aussi compléter ton apprentissage en lisant « je retiens » page 100 livre outil pour le français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/>
              <a:t>Orthographe 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696453"/>
              </p:ext>
            </p:extLst>
          </p:nvPr>
        </p:nvGraphicFramePr>
        <p:xfrm>
          <a:off x="7499355" y="3296992"/>
          <a:ext cx="1406547" cy="1990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99355" y="3296992"/>
                        <a:ext cx="1406547" cy="1990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546239"/>
              </p:ext>
            </p:extLst>
          </p:nvPr>
        </p:nvGraphicFramePr>
        <p:xfrm>
          <a:off x="4233283" y="3483735"/>
          <a:ext cx="1142601" cy="1616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7" imgW="5667139" imgH="8019997" progId="AcroExch.Document.DC">
                  <p:embed/>
                </p:oleObj>
              </mc:Choice>
              <mc:Fallback>
                <p:oleObj name="Acrobat Document" r:id="rId7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33283" y="3483735"/>
                        <a:ext cx="1142601" cy="1616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2146" y="1452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7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48" y="1004552"/>
            <a:ext cx="11304104" cy="5756856"/>
          </a:xfrm>
        </p:spPr>
        <p:txBody>
          <a:bodyPr>
            <a:normAutofit fontScale="92500" lnSpcReduction="20000"/>
          </a:bodyPr>
          <a:lstStyle/>
          <a:p>
            <a:r>
              <a:rPr lang="fr-FR" sz="3200" dirty="0" smtClean="0"/>
              <a:t>Correction des exercices </a:t>
            </a:r>
            <a:r>
              <a:rPr lang="fr-FR" sz="3200" dirty="0"/>
              <a:t>1, 2, 3 page </a:t>
            </a:r>
            <a:r>
              <a:rPr lang="fr-FR" sz="3200" dirty="0" smtClean="0"/>
              <a:t>80</a:t>
            </a:r>
          </a:p>
          <a:p>
            <a:endParaRPr lang="fr-FR" sz="3200" dirty="0"/>
          </a:p>
          <a:p>
            <a:pPr algn="l"/>
            <a:r>
              <a:rPr lang="fr-FR" sz="3200" dirty="0" smtClean="0"/>
              <a:t>Exercice 1 : 	</a:t>
            </a:r>
            <a:r>
              <a:rPr lang="fr-FR" sz="3200" dirty="0" smtClean="0">
                <a:solidFill>
                  <a:schemeClr val="accent6"/>
                </a:solidFill>
              </a:rPr>
              <a:t>Le prix total s’élève à 759€</a:t>
            </a:r>
          </a:p>
          <a:p>
            <a:pPr algn="l"/>
            <a:r>
              <a:rPr lang="fr-FR" sz="3200" dirty="0" smtClean="0">
                <a:solidFill>
                  <a:schemeClr val="accent6"/>
                </a:solidFill>
              </a:rPr>
              <a:t>2 x 249 = 498</a:t>
            </a:r>
          </a:p>
          <a:p>
            <a:pPr algn="l"/>
            <a:r>
              <a:rPr lang="fr-FR" sz="3200" dirty="0" smtClean="0">
                <a:solidFill>
                  <a:schemeClr val="accent6"/>
                </a:solidFill>
              </a:rPr>
              <a:t>3 x 87 = 261</a:t>
            </a:r>
            <a:endParaRPr lang="fr-FR" sz="3200" dirty="0">
              <a:solidFill>
                <a:schemeClr val="accent6"/>
              </a:solidFill>
            </a:endParaRPr>
          </a:p>
          <a:p>
            <a:pPr algn="l"/>
            <a:r>
              <a:rPr lang="fr-FR" sz="3200" dirty="0" smtClean="0"/>
              <a:t>Exercice 2 </a:t>
            </a:r>
            <a:r>
              <a:rPr lang="fr-FR" sz="3200" dirty="0" smtClean="0">
                <a:solidFill>
                  <a:schemeClr val="accent6"/>
                </a:solidFill>
              </a:rPr>
              <a:t>Le montant d’un casque est de 30 €</a:t>
            </a:r>
          </a:p>
          <a:p>
            <a:pPr algn="l"/>
            <a:r>
              <a:rPr lang="fr-FR" sz="3200" dirty="0" smtClean="0">
                <a:solidFill>
                  <a:schemeClr val="accent6"/>
                </a:solidFill>
              </a:rPr>
              <a:t>4 x 265 = 1060</a:t>
            </a:r>
          </a:p>
          <a:p>
            <a:pPr algn="l"/>
            <a:r>
              <a:rPr lang="fr-FR" sz="3200" dirty="0" smtClean="0">
                <a:solidFill>
                  <a:schemeClr val="accent6"/>
                </a:solidFill>
              </a:rPr>
              <a:t>1120 – 1060 = 60</a:t>
            </a:r>
          </a:p>
          <a:p>
            <a:pPr algn="l"/>
            <a:r>
              <a:rPr lang="fr-FR" sz="3200" dirty="0" smtClean="0">
                <a:solidFill>
                  <a:schemeClr val="accent6"/>
                </a:solidFill>
              </a:rPr>
              <a:t>60 / 2 = 30</a:t>
            </a:r>
            <a:endParaRPr lang="fr-FR" sz="3200" dirty="0">
              <a:solidFill>
                <a:schemeClr val="accent6"/>
              </a:solidFill>
            </a:endParaRPr>
          </a:p>
          <a:p>
            <a:pPr algn="l"/>
            <a:r>
              <a:rPr lang="fr-FR" sz="3200" dirty="0" smtClean="0"/>
              <a:t>Exercice 3 </a:t>
            </a:r>
            <a:r>
              <a:rPr lang="fr-FR" sz="3200" dirty="0" smtClean="0">
                <a:solidFill>
                  <a:schemeClr val="accent6"/>
                </a:solidFill>
              </a:rPr>
              <a:t>La réduction appliquée est de 25€</a:t>
            </a:r>
          </a:p>
          <a:p>
            <a:pPr algn="l"/>
            <a:r>
              <a:rPr lang="fr-FR" sz="3200" dirty="0" smtClean="0">
                <a:solidFill>
                  <a:schemeClr val="accent6"/>
                </a:solidFill>
              </a:rPr>
              <a:t>265 + 249 + (3 x 87) = 775</a:t>
            </a:r>
          </a:p>
          <a:p>
            <a:pPr algn="l"/>
            <a:r>
              <a:rPr lang="fr-FR" sz="3200" dirty="0" smtClean="0">
                <a:solidFill>
                  <a:schemeClr val="accent6"/>
                </a:solidFill>
              </a:rPr>
              <a:t>775 – 750 = 25</a:t>
            </a:r>
            <a:endParaRPr lang="fr-FR" sz="3200" dirty="0">
              <a:solidFill>
                <a:schemeClr val="accent6"/>
              </a:solidFill>
            </a:endParaRPr>
          </a:p>
          <a:p>
            <a:pPr lvl="0"/>
            <a:endParaRPr lang="fr-FR" sz="3200" dirty="0"/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Mathématiques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4084" y="2119646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4747" y="3524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80ABF5E-683C-4FFB-A85F-A2A3D2C33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826" y="1457739"/>
            <a:ext cx="11304104" cy="5135217"/>
          </a:xfrm>
        </p:spPr>
        <p:txBody>
          <a:bodyPr>
            <a:normAutofit/>
          </a:bodyPr>
          <a:lstStyle/>
          <a:p>
            <a:r>
              <a:rPr lang="fr-FR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Exercices d’application : </a:t>
            </a:r>
          </a:p>
          <a:p>
            <a:r>
              <a:rPr lang="fr-FR" sz="3200" dirty="0" smtClean="0"/>
              <a:t>1 </a:t>
            </a:r>
            <a:r>
              <a:rPr lang="fr-FR" sz="3200" dirty="0"/>
              <a:t>page </a:t>
            </a:r>
            <a:r>
              <a:rPr lang="fr-FR" sz="3200" dirty="0" smtClean="0"/>
              <a:t>100</a:t>
            </a:r>
          </a:p>
          <a:p>
            <a:r>
              <a:rPr lang="fr-FR" sz="3200" dirty="0" smtClean="0"/>
              <a:t>2 </a:t>
            </a:r>
            <a:r>
              <a:rPr lang="fr-FR" sz="3200" dirty="0"/>
              <a:t>page </a:t>
            </a:r>
            <a:r>
              <a:rPr lang="fr-FR" sz="3200" dirty="0" smtClean="0"/>
              <a:t>101</a:t>
            </a:r>
          </a:p>
          <a:p>
            <a:r>
              <a:rPr lang="fr-FR" sz="3200" dirty="0" smtClean="0"/>
              <a:t>11 </a:t>
            </a:r>
            <a:r>
              <a:rPr lang="fr-FR" sz="3200" dirty="0"/>
              <a:t>page </a:t>
            </a:r>
            <a:r>
              <a:rPr lang="fr-FR" sz="3200" dirty="0" smtClean="0"/>
              <a:t>101</a:t>
            </a:r>
          </a:p>
          <a:p>
            <a:endParaRPr lang="fr-FR" sz="3200" dirty="0"/>
          </a:p>
          <a:p>
            <a:r>
              <a:rPr lang="fr-FR" sz="3200" dirty="0"/>
              <a:t> + Fiche avec mots </a:t>
            </a:r>
            <a:r>
              <a:rPr lang="fr-FR" sz="3200" dirty="0" smtClean="0"/>
              <a:t>mêlés </a:t>
            </a:r>
            <a:r>
              <a:rPr lang="fr-FR" sz="3200" dirty="0" smtClean="0">
                <a:sym typeface="Wingdings" panose="05000000000000000000" pitchFamily="2" charset="2"/>
              </a:rPr>
              <a:t></a:t>
            </a:r>
            <a:r>
              <a:rPr lang="fr-FR" sz="3200" dirty="0" smtClean="0"/>
              <a:t>  </a:t>
            </a:r>
            <a:endParaRPr lang="fr-FR" sz="3200" dirty="0"/>
          </a:p>
        </p:txBody>
      </p:sp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/>
              <a:t>Orthographe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897734"/>
              </p:ext>
            </p:extLst>
          </p:nvPr>
        </p:nvGraphicFramePr>
        <p:xfrm>
          <a:off x="8596564" y="3335628"/>
          <a:ext cx="1925342" cy="2724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96564" y="3335628"/>
                        <a:ext cx="1925342" cy="2724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6564" y="1457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Histoire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3194" t="15842" r="45661" b="5161"/>
          <a:stretch/>
        </p:blipFill>
        <p:spPr>
          <a:xfrm>
            <a:off x="1687215" y="1840677"/>
            <a:ext cx="9037811" cy="47112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819" y="1124572"/>
            <a:ext cx="11794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ea typeface="Arial" panose="020B0604020202020204" pitchFamily="34" charset="0"/>
              </a:rPr>
              <a:t>Lis et observe bien les documents pour pouvoir répondre aux questions suivantes, </a:t>
            </a:r>
            <a:r>
              <a:rPr lang="fr-FR" i="1" dirty="0">
                <a:latin typeface="Arial" panose="020B0604020202020204" pitchFamily="34" charset="0"/>
                <a:ea typeface="Arial" panose="020B0604020202020204" pitchFamily="34" charset="0"/>
              </a:rPr>
              <a:t>(n’hésite pas à demander de l’aide à un adulte et/ou à te servir d’un dictionnaire pour les mots que tu ne comprends pas</a:t>
            </a:r>
            <a:r>
              <a:rPr lang="fr-FR" dirty="0">
                <a:latin typeface="Arial" panose="020B0604020202020204" pitchFamily="34" charset="0"/>
                <a:ea typeface="Arial" panose="020B0604020202020204" pitchFamily="34" charset="0"/>
              </a:rPr>
              <a:t>.)</a:t>
            </a:r>
            <a:endParaRPr lang="fr-FR" dirty="0"/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5958" y="1840677"/>
            <a:ext cx="406400" cy="4064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306" y="5668133"/>
            <a:ext cx="596982" cy="59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Histoire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1374" t="15556" r="52871" b="11756"/>
          <a:stretch/>
        </p:blipFill>
        <p:spPr>
          <a:xfrm>
            <a:off x="755117" y="932098"/>
            <a:ext cx="8318090" cy="5707225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7445" y="5861501"/>
            <a:ext cx="637786" cy="637786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0784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Histoire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3596" t="14265" r="55145" b="50610"/>
          <a:stretch/>
        </p:blipFill>
        <p:spPr>
          <a:xfrm>
            <a:off x="117987" y="1286059"/>
            <a:ext cx="11712942" cy="4442214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0648" y="1244764"/>
            <a:ext cx="406400" cy="4064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800" y="5728273"/>
            <a:ext cx="655484" cy="6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Histoire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/>
          <a:srcRect l="13790" t="48674" r="54468" b="5305"/>
          <a:stretch/>
        </p:blipFill>
        <p:spPr>
          <a:xfrm>
            <a:off x="1150374" y="1427644"/>
            <a:ext cx="10018533" cy="4902364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8389" y="2146218"/>
            <a:ext cx="406400" cy="4064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11128" y="2146218"/>
            <a:ext cx="406400" cy="4064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07659" y="5703529"/>
            <a:ext cx="673674" cy="67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7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4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Histoire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2919" t="40502" r="54710" b="12616"/>
          <a:stretch/>
        </p:blipFill>
        <p:spPr>
          <a:xfrm>
            <a:off x="1038287" y="1203469"/>
            <a:ext cx="9981328" cy="4878766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2382" y="14028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5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B0EC82C0-16F3-4E6A-8F26-37B38D56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044"/>
            <a:ext cx="9144000" cy="8595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Histoire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0258" t="25018" r="52678" b="12759"/>
          <a:stretch/>
        </p:blipFill>
        <p:spPr>
          <a:xfrm>
            <a:off x="1315556" y="1667167"/>
            <a:ext cx="9161698" cy="519083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4348" y="1211203"/>
            <a:ext cx="1094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Réponds aux questions suivantes sur une feuille de classeur et la ranger dans ta pochette d’histoire.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242</Words>
  <Application>Microsoft Office PowerPoint</Application>
  <PresentationFormat>Grand écran</PresentationFormat>
  <Paragraphs>82</Paragraphs>
  <Slides>20</Slides>
  <Notes>0</Notes>
  <HiddenSlides>0</HiddenSlides>
  <MMClips>20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Thème Office</vt:lpstr>
      <vt:lpstr>Acrobat Document</vt:lpstr>
      <vt:lpstr>Lundi 18 mai  </vt:lpstr>
      <vt:lpstr>Orthographe </vt:lpstr>
      <vt:lpstr>Orthographe </vt:lpstr>
      <vt:lpstr>Histoire</vt:lpstr>
      <vt:lpstr>Histoire</vt:lpstr>
      <vt:lpstr>Histoire</vt:lpstr>
      <vt:lpstr>Histoire</vt:lpstr>
      <vt:lpstr>Histoire</vt:lpstr>
      <vt:lpstr>Histoire</vt:lpstr>
      <vt:lpstr>Histoire</vt:lpstr>
      <vt:lpstr>Histoire - Corrigés</vt:lpstr>
      <vt:lpstr>Histoire – Trace écrite à copier</vt:lpstr>
      <vt:lpstr>Anglais</vt:lpstr>
      <vt:lpstr>Anglais</vt:lpstr>
      <vt:lpstr>Anglais</vt:lpstr>
      <vt:lpstr>Mathématiques</vt:lpstr>
      <vt:lpstr>Mathématiques</vt:lpstr>
      <vt:lpstr>Mathématiques</vt:lpstr>
      <vt:lpstr>Mathématiques</vt:lpstr>
      <vt:lpstr>Mathématiques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Lundi 18 mai</dc:title>
  <dc:creator>agent31</dc:creator>
  <cp:lastModifiedBy>Anaïs Villedanné</cp:lastModifiedBy>
  <cp:revision>14</cp:revision>
  <dcterms:created xsi:type="dcterms:W3CDTF">2020-05-12T07:28:10Z</dcterms:created>
  <dcterms:modified xsi:type="dcterms:W3CDTF">2020-05-15T07:26:04Z</dcterms:modified>
</cp:coreProperties>
</file>