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80" r:id="rId4"/>
    <p:sldId id="281" r:id="rId5"/>
    <p:sldId id="274" r:id="rId6"/>
    <p:sldId id="277" r:id="rId7"/>
    <p:sldId id="268" r:id="rId8"/>
    <p:sldId id="27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020BA-43E9-4697-ACCC-4380CF312B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7B6111-8682-418F-AC8D-279C7616B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FA20DC-3480-416C-9768-D2F729532353}"/>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402BE7F6-8B8C-4E80-AFA9-E4C5B8726A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A54085-0369-4996-832A-8E7028C7D42E}"/>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179128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7B6C6-A6A5-4E82-922D-A812E3AC721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EA1190-BBDF-48A1-8D12-91EBD043A90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EDFD13-3AAC-4653-AE8B-AB705AAF3BA5}"/>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B5D4CAA5-A9BD-472D-82CB-8BDB532D1A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31B620-84A7-4153-81A2-276006110826}"/>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123993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CFD530-5358-43D8-B5F6-2013E547E0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152A76-7221-4EED-B6BD-DE526E33D87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92D208-5F55-4806-A76A-722248E7040D}"/>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CD2D4250-C71A-4B29-9767-27D5A8DF79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FDEE04-2605-40E2-B09F-7F66247A9694}"/>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82165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F6BFE-29F5-4897-B4CF-B4D19F7888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B73FE5-BC31-4C09-85E6-FAA0DDA108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054775-AECB-4415-B350-DA5FC09A9209}"/>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6D0FD6EC-EBB8-4973-9270-996581AC35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37E923-8A90-462D-995E-6A2DEE26D75E}"/>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108887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FD9D5-D646-4419-AA17-28D0A13090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2E85841-72A8-4E57-8148-F4183DD06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A6C0CE8-C55A-4299-8CE5-941F93384C8C}"/>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BD8AFCBF-7CF2-4491-BE8C-902DC0D3A2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8AB7E1-A0CE-480C-B348-367E4435B0F6}"/>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40377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31951-B763-4878-94FF-FE8E9D1B9C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29D010-76E8-40A7-9417-667F8BC73A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4BC522A-2F81-4537-93B7-26CF474ED95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2BAC5D-B669-4F05-8DD8-952B24A76612}"/>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6" name="Espace réservé du pied de page 5">
            <a:extLst>
              <a:ext uri="{FF2B5EF4-FFF2-40B4-BE49-F238E27FC236}">
                <a16:creationId xmlns:a16="http://schemas.microsoft.com/office/drawing/2014/main" id="{D3A36A31-A651-4927-90B1-ECCB841342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ABD43A-71BD-429B-8552-E17AC46919F7}"/>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27148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D39F9-C006-46F4-A383-94466AEE21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CD31CC-B197-4C25-9DE0-F549999C3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DE6195-F6DB-4015-AEF7-2ADDBBB5F8E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9266955-4078-4881-BE73-8070ADF24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9A2FDB1-84F8-4E55-B507-C223740A415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AFEE88-1BC6-49D8-91D0-3CC85767741B}"/>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8" name="Espace réservé du pied de page 7">
            <a:extLst>
              <a:ext uri="{FF2B5EF4-FFF2-40B4-BE49-F238E27FC236}">
                <a16:creationId xmlns:a16="http://schemas.microsoft.com/office/drawing/2014/main" id="{171FAEFC-FA24-4FFB-8EAA-48EA1AF1B99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EC74943-4D46-40CC-90A2-0158E67EF8ED}"/>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391863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5413A-2BDE-492A-B131-16B91C4A192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405099-4E7E-413E-AB0D-1C4E1F75C0A0}"/>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4" name="Espace réservé du pied de page 3">
            <a:extLst>
              <a:ext uri="{FF2B5EF4-FFF2-40B4-BE49-F238E27FC236}">
                <a16:creationId xmlns:a16="http://schemas.microsoft.com/office/drawing/2014/main" id="{14FD31AA-C8D3-4A9A-AB45-EDC761EB791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6416EF-08A7-4E9B-9AC9-C78EDD0F1A57}"/>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130028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FC40CA-24AD-46DA-A978-B3AFB2D2C9FC}"/>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3" name="Espace réservé du pied de page 2">
            <a:extLst>
              <a:ext uri="{FF2B5EF4-FFF2-40B4-BE49-F238E27FC236}">
                <a16:creationId xmlns:a16="http://schemas.microsoft.com/office/drawing/2014/main" id="{045D8DD3-5975-4A11-BA61-C76316CB1E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44215B-8A22-4D18-956C-20D5973031CF}"/>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165599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86D2E-C5D4-4E61-A930-A0BCAF4580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D43C75E-41F0-48B9-B2D1-75C1E040C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059C0D-760F-440D-972C-0B40DA508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84833E-E9BB-45A3-804A-CB9F35BF8D60}"/>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6" name="Espace réservé du pied de page 5">
            <a:extLst>
              <a:ext uri="{FF2B5EF4-FFF2-40B4-BE49-F238E27FC236}">
                <a16:creationId xmlns:a16="http://schemas.microsoft.com/office/drawing/2014/main" id="{12B881BC-FF47-4915-A411-4077849680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1870DF-5FD7-49C9-BE3C-A7F3C8821CA6}"/>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36305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0081E-9FEC-418D-BC4A-41ACBC2E8A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EDEC967-38EC-4ABD-BDF6-B8D6296D7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5FD675-D7DD-497D-8398-2BC2EFEFB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F3C9FE-EFEA-4849-8C5A-19D2E46F8675}"/>
              </a:ext>
            </a:extLst>
          </p:cNvPr>
          <p:cNvSpPr>
            <a:spLocks noGrp="1"/>
          </p:cNvSpPr>
          <p:nvPr>
            <p:ph type="dt" sz="half" idx="10"/>
          </p:nvPr>
        </p:nvSpPr>
        <p:spPr/>
        <p:txBody>
          <a:bodyPr/>
          <a:lstStyle/>
          <a:p>
            <a:fld id="{072E1CE0-8166-49CC-A913-4443CC06B46E}" type="datetimeFigureOut">
              <a:rPr lang="fr-FR" smtClean="0"/>
              <a:t>20/05/2020</a:t>
            </a:fld>
            <a:endParaRPr lang="fr-FR"/>
          </a:p>
        </p:txBody>
      </p:sp>
      <p:sp>
        <p:nvSpPr>
          <p:cNvPr id="6" name="Espace réservé du pied de page 5">
            <a:extLst>
              <a:ext uri="{FF2B5EF4-FFF2-40B4-BE49-F238E27FC236}">
                <a16:creationId xmlns:a16="http://schemas.microsoft.com/office/drawing/2014/main" id="{2AC66238-9D42-47B4-9B75-E8DDA67FD8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D4ECDF-A465-4396-8606-E29567182790}"/>
              </a:ext>
            </a:extLst>
          </p:cNvPr>
          <p:cNvSpPr>
            <a:spLocks noGrp="1"/>
          </p:cNvSpPr>
          <p:nvPr>
            <p:ph type="sldNum" sz="quarter" idx="12"/>
          </p:nvPr>
        </p:nvSpPr>
        <p:spPr/>
        <p:txBody>
          <a:bodyPr/>
          <a:lstStyle/>
          <a:p>
            <a:fld id="{872FBCE1-170B-4B01-BA14-D31E04AC4AF3}" type="slidenum">
              <a:rPr lang="fr-FR" smtClean="0"/>
              <a:t>‹N°›</a:t>
            </a:fld>
            <a:endParaRPr lang="fr-FR"/>
          </a:p>
        </p:txBody>
      </p:sp>
    </p:spTree>
    <p:extLst>
      <p:ext uri="{BB962C8B-B14F-4D97-AF65-F5344CB8AC3E}">
        <p14:creationId xmlns:p14="http://schemas.microsoft.com/office/powerpoint/2010/main" val="316516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EB448F1-FF81-4862-BE7D-A7E06850C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858E94F-C2B9-46BB-9273-6130B9D4D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3888EB-28BD-4258-92C7-5352E20A3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E1CE0-8166-49CC-A913-4443CC06B46E}" type="datetimeFigureOut">
              <a:rPr lang="fr-FR" smtClean="0"/>
              <a:t>20/05/2020</a:t>
            </a:fld>
            <a:endParaRPr lang="fr-FR"/>
          </a:p>
        </p:txBody>
      </p:sp>
      <p:sp>
        <p:nvSpPr>
          <p:cNvPr id="5" name="Espace réservé du pied de page 4">
            <a:extLst>
              <a:ext uri="{FF2B5EF4-FFF2-40B4-BE49-F238E27FC236}">
                <a16:creationId xmlns:a16="http://schemas.microsoft.com/office/drawing/2014/main" id="{B063D3A5-144E-4BE4-9819-41B99B383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16C7CB-33A4-42ED-826F-447C88C8E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FBCE1-170B-4B01-BA14-D31E04AC4AF3}" type="slidenum">
              <a:rPr lang="fr-FR" smtClean="0"/>
              <a:t>‹N°›</a:t>
            </a:fld>
            <a:endParaRPr lang="fr-FR"/>
          </a:p>
        </p:txBody>
      </p:sp>
    </p:spTree>
    <p:extLst>
      <p:ext uri="{BB962C8B-B14F-4D97-AF65-F5344CB8AC3E}">
        <p14:creationId xmlns:p14="http://schemas.microsoft.com/office/powerpoint/2010/main" val="132375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4a"/><Relationship Id="rId7"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4" Type="http://schemas.openxmlformats.org/officeDocument/2006/relationships/audio" Target="../media/media2.m4a"/></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QRpONjN-zs"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image" Target="../media/image8.wmf"/><Relationship Id="rId4" Type="http://schemas.openxmlformats.org/officeDocument/2006/relationships/oleObject"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ACE4E-F6DB-4DAD-A40C-1F1ADD75BEE6}"/>
              </a:ext>
            </a:extLst>
          </p:cNvPr>
          <p:cNvSpPr>
            <a:spLocks noGrp="1"/>
          </p:cNvSpPr>
          <p:nvPr>
            <p:ph type="ctrTitle"/>
          </p:nvPr>
        </p:nvSpPr>
        <p:spPr/>
        <p:txBody>
          <a:bodyPr/>
          <a:lstStyle/>
          <a:p>
            <a:r>
              <a:rPr lang="fr-FR" dirty="0"/>
              <a:t>Mardi 26 mai  </a:t>
            </a:r>
          </a:p>
        </p:txBody>
      </p:sp>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81967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Grammaire</a:t>
            </a:r>
            <a:endParaRPr lang="fr-FR" dirty="0"/>
          </a:p>
        </p:txBody>
      </p:sp>
      <p:sp>
        <p:nvSpPr>
          <p:cNvPr id="4" name="Rectangle 3"/>
          <p:cNvSpPr/>
          <p:nvPr/>
        </p:nvSpPr>
        <p:spPr>
          <a:xfrm>
            <a:off x="522040" y="1197505"/>
            <a:ext cx="11232095" cy="1077218"/>
          </a:xfrm>
          <a:prstGeom prst="rect">
            <a:avLst/>
          </a:prstGeom>
        </p:spPr>
        <p:txBody>
          <a:bodyPr wrap="square">
            <a:spAutoFit/>
          </a:bodyPr>
          <a:lstStyle/>
          <a:p>
            <a:pPr algn="ctr"/>
            <a:r>
              <a:rPr lang="fr-FR" sz="3200" dirty="0">
                <a:solidFill>
                  <a:srgbClr val="FF0000"/>
                </a:solidFill>
              </a:rPr>
              <a:t>Texte de la semaine à relire</a:t>
            </a:r>
          </a:p>
          <a:p>
            <a:pPr algn="ctr"/>
            <a:endParaRPr lang="fr-FR" sz="3200" dirty="0">
              <a:solidFill>
                <a:srgbClr val="FF0000"/>
              </a:solidFill>
            </a:endParaRPr>
          </a:p>
        </p:txBody>
      </p:sp>
      <p:sp>
        <p:nvSpPr>
          <p:cNvPr id="6" name="Flèche courbée vers la droite 5"/>
          <p:cNvSpPr/>
          <p:nvPr/>
        </p:nvSpPr>
        <p:spPr>
          <a:xfrm>
            <a:off x="0" y="1398189"/>
            <a:ext cx="1336431" cy="219873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3855788A-6706-46C6-9FAB-D23767E65E9B}"/>
              </a:ext>
            </a:extLst>
          </p:cNvPr>
          <p:cNvPicPr>
            <a:picLocks noChangeAspect="1"/>
          </p:cNvPicPr>
          <p:nvPr/>
        </p:nvPicPr>
        <p:blipFill rotWithShape="1">
          <a:blip r:embed="rId2"/>
          <a:srcRect l="25995" t="24854" r="26383" b="31651"/>
          <a:stretch/>
        </p:blipFill>
        <p:spPr>
          <a:xfrm>
            <a:off x="1566088" y="1785040"/>
            <a:ext cx="9650028" cy="4957814"/>
          </a:xfrm>
          <a:prstGeom prst="rect">
            <a:avLst/>
          </a:prstGeom>
        </p:spPr>
      </p:pic>
    </p:spTree>
    <p:extLst>
      <p:ext uri="{BB962C8B-B14F-4D97-AF65-F5344CB8AC3E}">
        <p14:creationId xmlns:p14="http://schemas.microsoft.com/office/powerpoint/2010/main" val="355085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Grammaire</a:t>
            </a:r>
            <a:endParaRPr lang="fr-FR" dirty="0"/>
          </a:p>
        </p:txBody>
      </p:sp>
      <p:sp>
        <p:nvSpPr>
          <p:cNvPr id="4" name="Rectangle 3"/>
          <p:cNvSpPr/>
          <p:nvPr/>
        </p:nvSpPr>
        <p:spPr>
          <a:xfrm>
            <a:off x="522040" y="1197505"/>
            <a:ext cx="11232095" cy="1077218"/>
          </a:xfrm>
          <a:prstGeom prst="rect">
            <a:avLst/>
          </a:prstGeom>
        </p:spPr>
        <p:txBody>
          <a:bodyPr wrap="square">
            <a:spAutoFit/>
          </a:bodyPr>
          <a:lstStyle/>
          <a:p>
            <a:pPr algn="ctr"/>
            <a:r>
              <a:rPr lang="fr-FR" sz="3200" dirty="0">
                <a:solidFill>
                  <a:srgbClr val="FF0000"/>
                </a:solidFill>
              </a:rPr>
              <a:t>Activités sur les phrases</a:t>
            </a:r>
          </a:p>
          <a:p>
            <a:pPr algn="ctr"/>
            <a:endParaRPr lang="fr-FR" sz="3200" dirty="0">
              <a:solidFill>
                <a:srgbClr val="FF0000"/>
              </a:solidFill>
            </a:endParaRPr>
          </a:p>
        </p:txBody>
      </p:sp>
      <p:sp>
        <p:nvSpPr>
          <p:cNvPr id="6" name="Flèche courbée vers la droite 5"/>
          <p:cNvSpPr/>
          <p:nvPr/>
        </p:nvSpPr>
        <p:spPr>
          <a:xfrm>
            <a:off x="229657" y="457156"/>
            <a:ext cx="1336431" cy="219873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E5A776B3-B679-45B3-9C3C-B5E794BB66D1}"/>
              </a:ext>
            </a:extLst>
          </p:cNvPr>
          <p:cNvPicPr>
            <a:picLocks noChangeAspect="1"/>
          </p:cNvPicPr>
          <p:nvPr/>
        </p:nvPicPr>
        <p:blipFill rotWithShape="1">
          <a:blip r:embed="rId2"/>
          <a:srcRect l="25049" t="19547" r="25655" b="21813"/>
          <a:stretch/>
        </p:blipFill>
        <p:spPr>
          <a:xfrm>
            <a:off x="2552178" y="1835808"/>
            <a:ext cx="7087644" cy="4742545"/>
          </a:xfrm>
          <a:prstGeom prst="rect">
            <a:avLst/>
          </a:prstGeom>
        </p:spPr>
      </p:pic>
    </p:spTree>
    <p:extLst>
      <p:ext uri="{BB962C8B-B14F-4D97-AF65-F5344CB8AC3E}">
        <p14:creationId xmlns:p14="http://schemas.microsoft.com/office/powerpoint/2010/main" val="137305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Grammaire</a:t>
            </a:r>
            <a:endParaRPr lang="fr-FR" dirty="0"/>
          </a:p>
        </p:txBody>
      </p:sp>
      <p:sp>
        <p:nvSpPr>
          <p:cNvPr id="4" name="Rectangle 3"/>
          <p:cNvSpPr/>
          <p:nvPr/>
        </p:nvSpPr>
        <p:spPr>
          <a:xfrm>
            <a:off x="522040" y="1197505"/>
            <a:ext cx="11232095" cy="4616648"/>
          </a:xfrm>
          <a:prstGeom prst="rect">
            <a:avLst/>
          </a:prstGeom>
        </p:spPr>
        <p:txBody>
          <a:bodyPr wrap="square">
            <a:spAutoFit/>
          </a:bodyPr>
          <a:lstStyle/>
          <a:p>
            <a:pPr algn="ctr"/>
            <a:r>
              <a:rPr lang="fr-FR" sz="3200" dirty="0">
                <a:solidFill>
                  <a:srgbClr val="FF0000"/>
                </a:solidFill>
              </a:rPr>
              <a:t>La nature des mots</a:t>
            </a:r>
          </a:p>
          <a:p>
            <a:pPr algn="ctr"/>
            <a:endParaRPr lang="fr-FR" sz="3200" dirty="0">
              <a:solidFill>
                <a:srgbClr val="FF0000"/>
              </a:solidFill>
            </a:endParaRPr>
          </a:p>
          <a:p>
            <a:endParaRPr lang="fr-FR" dirty="0"/>
          </a:p>
          <a:p>
            <a:r>
              <a:rPr lang="fr-FR" sz="2400" dirty="0">
                <a:effectLst>
                  <a:outerShdw blurRad="38100" dist="38100" dir="2700000" algn="tl">
                    <a:srgbClr val="000000">
                      <a:alpha val="43137"/>
                    </a:srgbClr>
                  </a:outerShdw>
                </a:effectLst>
              </a:rPr>
              <a:t>Trace écrite la nature des mots à compléter au crayon de papier </a:t>
            </a:r>
            <a:r>
              <a:rPr lang="fr-FR" dirty="0">
                <a:effectLst>
                  <a:outerShdw blurRad="38100" dist="38100" dir="2700000" algn="tl">
                    <a:srgbClr val="000000">
                      <a:alpha val="43137"/>
                    </a:srgbClr>
                  </a:outerShdw>
                </a:effectLst>
                <a:sym typeface="Wingdings" panose="05000000000000000000" pitchFamily="2" charset="2"/>
              </a:rPr>
              <a:t></a:t>
            </a:r>
            <a:r>
              <a:rPr lang="fr-FR" dirty="0">
                <a:sym typeface="Wingdings" panose="05000000000000000000" pitchFamily="2" charset="2"/>
              </a:rPr>
              <a:t> </a:t>
            </a:r>
            <a:endParaRPr lang="fr-FR" dirty="0"/>
          </a:p>
          <a:p>
            <a:endParaRPr lang="fr-FR" dirty="0"/>
          </a:p>
          <a:p>
            <a:endParaRPr lang="fr-FR" dirty="0"/>
          </a:p>
          <a:p>
            <a:endParaRPr lang="fr-FR" dirty="0"/>
          </a:p>
          <a:p>
            <a:r>
              <a:rPr lang="fr-FR" sz="2400" dirty="0">
                <a:effectLst>
                  <a:outerShdw blurRad="38100" dist="38100" dir="2700000" algn="tl">
                    <a:srgbClr val="000000">
                      <a:alpha val="43137"/>
                    </a:srgbClr>
                  </a:outerShdw>
                </a:effectLst>
              </a:rPr>
              <a:t>Regarde le corrigé et corrige-toi. </a:t>
            </a:r>
            <a:r>
              <a:rPr lang="fr-FR" sz="2400" dirty="0">
                <a:effectLst>
                  <a:outerShdw blurRad="38100" dist="38100" dir="2700000" algn="tl">
                    <a:srgbClr val="000000">
                      <a:alpha val="43137"/>
                    </a:srgbClr>
                  </a:outerShdw>
                </a:effectLst>
                <a:sym typeface="Wingdings" panose="05000000000000000000" pitchFamily="2" charset="2"/>
              </a:rPr>
              <a:t> </a:t>
            </a:r>
            <a:endParaRPr lang="fr-FR" sz="2400" dirty="0">
              <a:effectLst>
                <a:outerShdw blurRad="38100" dist="38100" dir="2700000" algn="tl">
                  <a:srgbClr val="000000">
                    <a:alpha val="43137"/>
                  </a:srgbClr>
                </a:outerShdw>
              </a:effectLst>
            </a:endParaRPr>
          </a:p>
          <a:p>
            <a:endParaRPr lang="fr-FR" dirty="0"/>
          </a:p>
          <a:p>
            <a:endParaRPr lang="fr-FR" dirty="0"/>
          </a:p>
          <a:p>
            <a:endParaRPr lang="fr-FR" dirty="0"/>
          </a:p>
          <a:p>
            <a:r>
              <a:rPr lang="fr-FR" sz="2400" dirty="0">
                <a:effectLst>
                  <a:outerShdw blurRad="38100" dist="38100" dir="2700000" algn="tl">
                    <a:srgbClr val="000000">
                      <a:alpha val="43137"/>
                    </a:srgbClr>
                  </a:outerShdw>
                </a:effectLst>
              </a:rPr>
              <a:t>Apprends cette trace écrite.</a:t>
            </a:r>
          </a:p>
          <a:p>
            <a:pPr algn="ctr"/>
            <a:endParaRPr lang="fr-FR" sz="3200" dirty="0">
              <a:solidFill>
                <a:srgbClr val="FF0000"/>
              </a:solidFill>
            </a:endParaRPr>
          </a:p>
        </p:txBody>
      </p:sp>
      <p:graphicFrame>
        <p:nvGraphicFramePr>
          <p:cNvPr id="9" name="Objet 8">
            <a:extLst>
              <a:ext uri="{FF2B5EF4-FFF2-40B4-BE49-F238E27FC236}">
                <a16:creationId xmlns:a16="http://schemas.microsoft.com/office/drawing/2014/main" id="{52E2EA54-2C8F-4BCF-90A2-FE581017CE71}"/>
              </a:ext>
            </a:extLst>
          </p:cNvPr>
          <p:cNvGraphicFramePr>
            <a:graphicFrameLocks noChangeAspect="1"/>
          </p:cNvGraphicFramePr>
          <p:nvPr>
            <p:extLst>
              <p:ext uri="{D42A27DB-BD31-4B8C-83A1-F6EECF244321}">
                <p14:modId xmlns:p14="http://schemas.microsoft.com/office/powerpoint/2010/main" val="3981974340"/>
              </p:ext>
            </p:extLst>
          </p:nvPr>
        </p:nvGraphicFramePr>
        <p:xfrm>
          <a:off x="8814230" y="2340078"/>
          <a:ext cx="2016527" cy="702729"/>
        </p:xfrm>
        <a:graphic>
          <a:graphicData uri="http://schemas.openxmlformats.org/presentationml/2006/ole">
            <mc:AlternateContent xmlns:mc="http://schemas.openxmlformats.org/markup-compatibility/2006">
              <mc:Choice xmlns:v="urn:schemas-microsoft-com:vml" Requires="v">
                <p:oleObj spid="_x0000_s1036" name="Objet d’environnement du Gestionnaire de liaisons" showAsIcon="1" r:id="rId3" imgW="1257840" imgH="437400" progId="Package">
                  <p:embed/>
                </p:oleObj>
              </mc:Choice>
              <mc:Fallback>
                <p:oleObj name="Objet d’environnement du Gestionnaire de liaisons" showAsIcon="1" r:id="rId3" imgW="1257840" imgH="437400" progId="Package">
                  <p:embed/>
                  <p:pic>
                    <p:nvPicPr>
                      <p:cNvPr id="9" name="Objet 8">
                        <a:extLst>
                          <a:ext uri="{FF2B5EF4-FFF2-40B4-BE49-F238E27FC236}">
                            <a16:creationId xmlns:a16="http://schemas.microsoft.com/office/drawing/2014/main" id="{52E2EA54-2C8F-4BCF-90A2-FE581017CE71}"/>
                          </a:ext>
                        </a:extLst>
                      </p:cNvPr>
                      <p:cNvPicPr/>
                      <p:nvPr/>
                    </p:nvPicPr>
                    <p:blipFill>
                      <a:blip r:embed="rId4"/>
                      <a:stretch>
                        <a:fillRect/>
                      </a:stretch>
                    </p:blipFill>
                    <p:spPr>
                      <a:xfrm>
                        <a:off x="8814230" y="2340078"/>
                        <a:ext cx="2016527" cy="702729"/>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B7445A15-CB09-4EF1-8B8D-BB0F505C3CFA}"/>
              </a:ext>
            </a:extLst>
          </p:cNvPr>
          <p:cNvGraphicFramePr>
            <a:graphicFrameLocks noChangeAspect="1"/>
          </p:cNvGraphicFramePr>
          <p:nvPr>
            <p:extLst>
              <p:ext uri="{D42A27DB-BD31-4B8C-83A1-F6EECF244321}">
                <p14:modId xmlns:p14="http://schemas.microsoft.com/office/powerpoint/2010/main" val="2168069922"/>
              </p:ext>
            </p:extLst>
          </p:nvPr>
        </p:nvGraphicFramePr>
        <p:xfrm>
          <a:off x="4831101" y="3602844"/>
          <a:ext cx="2529798" cy="673961"/>
        </p:xfrm>
        <a:graphic>
          <a:graphicData uri="http://schemas.openxmlformats.org/presentationml/2006/ole">
            <mc:AlternateContent xmlns:mc="http://schemas.openxmlformats.org/markup-compatibility/2006">
              <mc:Choice xmlns:v="urn:schemas-microsoft-com:vml" Requires="v">
                <p:oleObj spid="_x0000_s1037" name="Objet d’environnement du Gestionnaire de liaisons" showAsIcon="1" r:id="rId3" imgW="1644840" imgH="437400" progId="Package">
                  <p:embed/>
                </p:oleObj>
              </mc:Choice>
              <mc:Fallback>
                <p:oleObj name="Objet d’environnement du Gestionnaire de liaisons" showAsIcon="1" r:id="rId3" imgW="1644840" imgH="437400" progId="Package">
                  <p:embed/>
                  <p:pic>
                    <p:nvPicPr>
                      <p:cNvPr id="10" name="Objet 9">
                        <a:extLst>
                          <a:ext uri="{FF2B5EF4-FFF2-40B4-BE49-F238E27FC236}">
                            <a16:creationId xmlns:a16="http://schemas.microsoft.com/office/drawing/2014/main" id="{B7445A15-CB09-4EF1-8B8D-BB0F505C3CFA}"/>
                          </a:ext>
                        </a:extLst>
                      </p:cNvPr>
                      <p:cNvPicPr/>
                      <p:nvPr/>
                    </p:nvPicPr>
                    <p:blipFill>
                      <a:blip r:embed="rId5"/>
                      <a:stretch>
                        <a:fillRect/>
                      </a:stretch>
                    </p:blipFill>
                    <p:spPr>
                      <a:xfrm>
                        <a:off x="4831101" y="3602844"/>
                        <a:ext cx="2529798" cy="673961"/>
                      </a:xfrm>
                      <a:prstGeom prst="rect">
                        <a:avLst/>
                      </a:prstGeom>
                    </p:spPr>
                  </p:pic>
                </p:oleObj>
              </mc:Fallback>
            </mc:AlternateContent>
          </a:graphicData>
        </a:graphic>
      </p:graphicFrame>
    </p:spTree>
    <p:extLst>
      <p:ext uri="{BB962C8B-B14F-4D97-AF65-F5344CB8AC3E}">
        <p14:creationId xmlns:p14="http://schemas.microsoft.com/office/powerpoint/2010/main" val="309913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Lecture</a:t>
            </a:r>
            <a:endParaRPr lang="fr-FR" dirty="0"/>
          </a:p>
        </p:txBody>
      </p:sp>
      <p:sp>
        <p:nvSpPr>
          <p:cNvPr id="4" name="Rectangle 3"/>
          <p:cNvSpPr/>
          <p:nvPr/>
        </p:nvSpPr>
        <p:spPr>
          <a:xfrm>
            <a:off x="472224" y="1380385"/>
            <a:ext cx="11232095" cy="2677656"/>
          </a:xfrm>
          <a:prstGeom prst="rect">
            <a:avLst/>
          </a:prstGeom>
        </p:spPr>
        <p:txBody>
          <a:bodyPr wrap="square">
            <a:spAutoFit/>
          </a:bodyPr>
          <a:lstStyle/>
          <a:p>
            <a:pPr algn="ctr"/>
            <a:r>
              <a:rPr lang="fr-FR" sz="3200" dirty="0">
                <a:solidFill>
                  <a:srgbClr val="FF0000"/>
                </a:solidFill>
              </a:rPr>
              <a:t>L’assassin habite à côté</a:t>
            </a:r>
          </a:p>
          <a:p>
            <a:pPr algn="ctr"/>
            <a:endParaRPr lang="fr-FR" sz="3200" dirty="0">
              <a:solidFill>
                <a:srgbClr val="FF0000"/>
              </a:solidFill>
            </a:endParaRPr>
          </a:p>
          <a:p>
            <a:r>
              <a:rPr lang="fr-FR" sz="2400" dirty="0"/>
              <a:t>Chapitre 5  à relire à voix haute (pages 89-90)</a:t>
            </a:r>
          </a:p>
          <a:p>
            <a:r>
              <a:rPr lang="fr-FR" sz="2400" dirty="0"/>
              <a:t>Lire silencieusement le chapitre 6</a:t>
            </a:r>
          </a:p>
          <a:p>
            <a:r>
              <a:rPr lang="fr-FR" sz="2400" dirty="0"/>
              <a:t>Questionnaire chapitre 5 et 6</a:t>
            </a:r>
          </a:p>
          <a:p>
            <a:endParaRPr lang="fr-FR" sz="3200" dirty="0"/>
          </a:p>
        </p:txBody>
      </p:sp>
      <p:graphicFrame>
        <p:nvGraphicFramePr>
          <p:cNvPr id="3" name="Objet 2">
            <a:extLst>
              <a:ext uri="{FF2B5EF4-FFF2-40B4-BE49-F238E27FC236}">
                <a16:creationId xmlns:a16="http://schemas.microsoft.com/office/drawing/2014/main" id="{CD97FE85-4C8F-4298-88DF-36AE1BC19E2C}"/>
              </a:ext>
            </a:extLst>
          </p:cNvPr>
          <p:cNvGraphicFramePr>
            <a:graphicFrameLocks noChangeAspect="1"/>
          </p:cNvGraphicFramePr>
          <p:nvPr>
            <p:extLst>
              <p:ext uri="{D42A27DB-BD31-4B8C-83A1-F6EECF244321}">
                <p14:modId xmlns:p14="http://schemas.microsoft.com/office/powerpoint/2010/main" val="2627384806"/>
              </p:ext>
            </p:extLst>
          </p:nvPr>
        </p:nvGraphicFramePr>
        <p:xfrm>
          <a:off x="8027448" y="2858610"/>
          <a:ext cx="2881535" cy="650289"/>
        </p:xfrm>
        <a:graphic>
          <a:graphicData uri="http://schemas.openxmlformats.org/presentationml/2006/ole">
            <mc:AlternateContent xmlns:mc="http://schemas.openxmlformats.org/markup-compatibility/2006">
              <mc:Choice xmlns:v="urn:schemas-microsoft-com:vml" Requires="v">
                <p:oleObj spid="_x0000_s2055" name="Objet d’environnement du Gestionnaire de liaisons" showAsIcon="1" r:id="rId3" imgW="1941480" imgH="437400" progId="Package">
                  <p:embed/>
                </p:oleObj>
              </mc:Choice>
              <mc:Fallback>
                <p:oleObj name="Objet d’environnement du Gestionnaire de liaisons" showAsIcon="1" r:id="rId3" imgW="1941480" imgH="437400" progId="Package">
                  <p:embed/>
                  <p:pic>
                    <p:nvPicPr>
                      <p:cNvPr id="3" name="Objet 2">
                        <a:extLst>
                          <a:ext uri="{FF2B5EF4-FFF2-40B4-BE49-F238E27FC236}">
                            <a16:creationId xmlns:a16="http://schemas.microsoft.com/office/drawing/2014/main" id="{CD97FE85-4C8F-4298-88DF-36AE1BC19E2C}"/>
                          </a:ext>
                        </a:extLst>
                      </p:cNvPr>
                      <p:cNvPicPr/>
                      <p:nvPr/>
                    </p:nvPicPr>
                    <p:blipFill>
                      <a:blip r:embed="rId4"/>
                      <a:stretch>
                        <a:fillRect/>
                      </a:stretch>
                    </p:blipFill>
                    <p:spPr>
                      <a:xfrm>
                        <a:off x="8027448" y="2858610"/>
                        <a:ext cx="2881535" cy="650289"/>
                      </a:xfrm>
                      <a:prstGeom prst="rect">
                        <a:avLst/>
                      </a:prstGeom>
                    </p:spPr>
                  </p:pic>
                </p:oleObj>
              </mc:Fallback>
            </mc:AlternateContent>
          </a:graphicData>
        </a:graphic>
      </p:graphicFrame>
    </p:spTree>
    <p:extLst>
      <p:ext uri="{BB962C8B-B14F-4D97-AF65-F5344CB8AC3E}">
        <p14:creationId xmlns:p14="http://schemas.microsoft.com/office/powerpoint/2010/main" val="35996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Production écrite</a:t>
            </a:r>
            <a:endParaRPr lang="fr-FR" dirty="0"/>
          </a:p>
        </p:txBody>
      </p:sp>
      <p:sp>
        <p:nvSpPr>
          <p:cNvPr id="4" name="Rectangle 3"/>
          <p:cNvSpPr/>
          <p:nvPr/>
        </p:nvSpPr>
        <p:spPr>
          <a:xfrm>
            <a:off x="472224" y="1380385"/>
            <a:ext cx="11232095" cy="2339102"/>
          </a:xfrm>
          <a:prstGeom prst="rect">
            <a:avLst/>
          </a:prstGeom>
        </p:spPr>
        <p:txBody>
          <a:bodyPr wrap="square">
            <a:spAutoFit/>
          </a:bodyPr>
          <a:lstStyle/>
          <a:p>
            <a:pPr algn="ctr"/>
            <a:r>
              <a:rPr lang="fr-FR" sz="3200" dirty="0">
                <a:solidFill>
                  <a:srgbClr val="FF0000"/>
                </a:solidFill>
              </a:rPr>
              <a:t>Invente un court texte à partir de l’image.</a:t>
            </a:r>
          </a:p>
          <a:p>
            <a:endParaRPr lang="fr-FR" dirty="0"/>
          </a:p>
          <a:p>
            <a:pPr algn="ctr"/>
            <a:r>
              <a:rPr lang="fr-FR" sz="2400" dirty="0"/>
              <a:t>« La baguette de pain »</a:t>
            </a:r>
          </a:p>
          <a:p>
            <a:endParaRPr lang="fr-FR" sz="2400" dirty="0"/>
          </a:p>
          <a:p>
            <a:r>
              <a:rPr lang="fr-FR" sz="2400" dirty="0"/>
              <a:t>Invente une histoire en observant bien les images, en nommant les personnages, en les décrivant, en insérant un dialogue.</a:t>
            </a:r>
          </a:p>
        </p:txBody>
      </p:sp>
      <p:sp>
        <p:nvSpPr>
          <p:cNvPr id="6" name="Flèche courbée vers la droite 5"/>
          <p:cNvSpPr/>
          <p:nvPr/>
        </p:nvSpPr>
        <p:spPr>
          <a:xfrm>
            <a:off x="809095" y="3938814"/>
            <a:ext cx="1336431" cy="219873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aphicFrame>
        <p:nvGraphicFramePr>
          <p:cNvPr id="2" name="Objet 1">
            <a:extLst>
              <a:ext uri="{FF2B5EF4-FFF2-40B4-BE49-F238E27FC236}">
                <a16:creationId xmlns:a16="http://schemas.microsoft.com/office/drawing/2014/main" id="{E9A59440-BE63-4288-B496-B2E4A280CD51}"/>
              </a:ext>
            </a:extLst>
          </p:cNvPr>
          <p:cNvGraphicFramePr>
            <a:graphicFrameLocks noChangeAspect="1"/>
          </p:cNvGraphicFramePr>
          <p:nvPr>
            <p:extLst>
              <p:ext uri="{D42A27DB-BD31-4B8C-83A1-F6EECF244321}">
                <p14:modId xmlns:p14="http://schemas.microsoft.com/office/powerpoint/2010/main" val="253657473"/>
              </p:ext>
            </p:extLst>
          </p:nvPr>
        </p:nvGraphicFramePr>
        <p:xfrm>
          <a:off x="2651402" y="5140171"/>
          <a:ext cx="3611046" cy="825724"/>
        </p:xfrm>
        <a:graphic>
          <a:graphicData uri="http://schemas.openxmlformats.org/presentationml/2006/ole">
            <mc:AlternateContent xmlns:mc="http://schemas.openxmlformats.org/markup-compatibility/2006">
              <mc:Choice xmlns:v="urn:schemas-microsoft-com:vml" Requires="v">
                <p:oleObj spid="_x0000_s3079" name="Objet d’environnement du Gestionnaire de liaisons" showAsIcon="1" r:id="rId3" imgW="1915560" imgH="437400" progId="Package">
                  <p:embed/>
                </p:oleObj>
              </mc:Choice>
              <mc:Fallback>
                <p:oleObj name="Objet d’environnement du Gestionnaire de liaisons" showAsIcon="1" r:id="rId3" imgW="1915560" imgH="437400" progId="Package">
                  <p:embed/>
                  <p:pic>
                    <p:nvPicPr>
                      <p:cNvPr id="2" name="Objet 1">
                        <a:extLst>
                          <a:ext uri="{FF2B5EF4-FFF2-40B4-BE49-F238E27FC236}">
                            <a16:creationId xmlns:a16="http://schemas.microsoft.com/office/drawing/2014/main" id="{E9A59440-BE63-4288-B496-B2E4A280CD51}"/>
                          </a:ext>
                        </a:extLst>
                      </p:cNvPr>
                      <p:cNvPicPr/>
                      <p:nvPr/>
                    </p:nvPicPr>
                    <p:blipFill>
                      <a:blip r:embed="rId4"/>
                      <a:stretch>
                        <a:fillRect/>
                      </a:stretch>
                    </p:blipFill>
                    <p:spPr>
                      <a:xfrm>
                        <a:off x="2651402" y="5140171"/>
                        <a:ext cx="3611046" cy="825724"/>
                      </a:xfrm>
                      <a:prstGeom prst="rect">
                        <a:avLst/>
                      </a:prstGeom>
                    </p:spPr>
                  </p:pic>
                </p:oleObj>
              </mc:Fallback>
            </mc:AlternateContent>
          </a:graphicData>
        </a:graphic>
      </p:graphicFrame>
    </p:spTree>
    <p:extLst>
      <p:ext uri="{BB962C8B-B14F-4D97-AF65-F5344CB8AC3E}">
        <p14:creationId xmlns:p14="http://schemas.microsoft.com/office/powerpoint/2010/main" val="91764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66088" y="115146"/>
            <a:ext cx="9144000" cy="859528"/>
          </a:xfrm>
        </p:spPr>
        <p:txBody>
          <a:bodyPr>
            <a:normAutofit/>
          </a:bodyPr>
          <a:lstStyle/>
          <a:p>
            <a:r>
              <a:rPr lang="fr-FR" sz="5300" dirty="0"/>
              <a:t>Mathématiques – </a:t>
            </a:r>
            <a:endParaRPr lang="fr-FR" dirty="0"/>
          </a:p>
        </p:txBody>
      </p:sp>
      <p:sp>
        <p:nvSpPr>
          <p:cNvPr id="4" name="Rectangle 3"/>
          <p:cNvSpPr/>
          <p:nvPr/>
        </p:nvSpPr>
        <p:spPr>
          <a:xfrm>
            <a:off x="472224" y="1380385"/>
            <a:ext cx="10997725" cy="1077218"/>
          </a:xfrm>
          <a:prstGeom prst="rect">
            <a:avLst/>
          </a:prstGeom>
        </p:spPr>
        <p:txBody>
          <a:bodyPr wrap="square">
            <a:spAutoFit/>
          </a:bodyPr>
          <a:lstStyle/>
          <a:p>
            <a:r>
              <a:rPr lang="fr-FR" sz="3200" dirty="0">
                <a:effectLst>
                  <a:outerShdw blurRad="38100" dist="38100" dir="2700000" algn="tl">
                    <a:srgbClr val="000000">
                      <a:alpha val="43137"/>
                    </a:srgbClr>
                  </a:outerShdw>
                </a:effectLst>
              </a:rPr>
              <a:t>1,2,3  page 82</a:t>
            </a:r>
          </a:p>
          <a:p>
            <a:r>
              <a:rPr lang="fr-FR" sz="3200" dirty="0">
                <a:effectLst>
                  <a:outerShdw blurRad="38100" dist="38100" dir="2700000" algn="tl">
                    <a:srgbClr val="000000">
                      <a:alpha val="43137"/>
                    </a:srgbClr>
                  </a:outerShdw>
                </a:effectLst>
              </a:rPr>
              <a:t>Bonus pour ceux qui veulent 4 page 82</a:t>
            </a:r>
          </a:p>
        </p:txBody>
      </p:sp>
      <p:pic>
        <p:nvPicPr>
          <p:cNvPr id="2" name="Son enregistré">
            <a:hlinkClick r:id="" action="ppaction://media"/>
            <a:extLst>
              <a:ext uri="{FF2B5EF4-FFF2-40B4-BE49-F238E27FC236}">
                <a16:creationId xmlns:a16="http://schemas.microsoft.com/office/drawing/2014/main" id="{02741748-BEF1-4067-B357-966BE140CD1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00426" y="1921533"/>
            <a:ext cx="487363" cy="487363"/>
          </a:xfrm>
          <a:prstGeom prst="rect">
            <a:avLst/>
          </a:prstGeom>
        </p:spPr>
      </p:pic>
      <p:pic>
        <p:nvPicPr>
          <p:cNvPr id="3" name="Son enregistré">
            <a:hlinkClick r:id="" action="ppaction://media"/>
            <a:extLst>
              <a:ext uri="{FF2B5EF4-FFF2-40B4-BE49-F238E27FC236}">
                <a16:creationId xmlns:a16="http://schemas.microsoft.com/office/drawing/2014/main" id="{0596FCCE-AD7A-4830-A8FA-ED3CE044B8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630235" y="1921533"/>
            <a:ext cx="487363" cy="487363"/>
          </a:xfrm>
          <a:prstGeom prst="rect">
            <a:avLst/>
          </a:prstGeom>
        </p:spPr>
      </p:pic>
      <p:pic>
        <p:nvPicPr>
          <p:cNvPr id="6" name="Son enregistré">
            <a:hlinkClick r:id="" action="ppaction://media"/>
            <a:extLst>
              <a:ext uri="{FF2B5EF4-FFF2-40B4-BE49-F238E27FC236}">
                <a16:creationId xmlns:a16="http://schemas.microsoft.com/office/drawing/2014/main" id="{205C29A8-DFD2-431C-8C45-99D2C476815E}"/>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691801" y="1918994"/>
            <a:ext cx="487363" cy="487363"/>
          </a:xfrm>
          <a:prstGeom prst="rect">
            <a:avLst/>
          </a:prstGeom>
        </p:spPr>
      </p:pic>
    </p:spTree>
    <p:extLst>
      <p:ext uri="{BB962C8B-B14F-4D97-AF65-F5344CB8AC3E}">
        <p14:creationId xmlns:p14="http://schemas.microsoft.com/office/powerpoint/2010/main" val="10344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25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6682"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79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a:xfrm>
            <a:off x="463826" y="1124573"/>
            <a:ext cx="11304104" cy="5468384"/>
          </a:xfrm>
        </p:spPr>
        <p:txBody>
          <a:bodyPr>
            <a:normAutofit/>
          </a:bodyPr>
          <a:lstStyle/>
          <a:p>
            <a:r>
              <a:rPr lang="fr-FR" b="1" u="sng" dirty="0">
                <a:solidFill>
                  <a:srgbClr val="FF0000"/>
                </a:solidFill>
              </a:rPr>
              <a:t>Les villes dans le monde </a:t>
            </a:r>
            <a:endParaRPr lang="fr-FR" u="sng" dirty="0">
              <a:hlinkClick r:id="rId3"/>
            </a:endParaRPr>
          </a:p>
          <a:p>
            <a:pPr algn="just"/>
            <a:endParaRPr lang="fr-FR" dirty="0"/>
          </a:p>
          <a:p>
            <a:r>
              <a:rPr lang="fr-FR" dirty="0"/>
              <a:t> </a:t>
            </a:r>
          </a:p>
          <a:p>
            <a:r>
              <a:rPr lang="fr-FR" dirty="0"/>
              <a:t> </a:t>
            </a:r>
          </a:p>
        </p:txBody>
      </p:sp>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Espace</a:t>
            </a:r>
          </a:p>
        </p:txBody>
      </p:sp>
      <p:sp>
        <p:nvSpPr>
          <p:cNvPr id="6" name="Flèche courbée vers la droite 5"/>
          <p:cNvSpPr/>
          <p:nvPr/>
        </p:nvSpPr>
        <p:spPr>
          <a:xfrm>
            <a:off x="187569" y="3594135"/>
            <a:ext cx="1336431" cy="219873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7" name="Flèche courbée vers la droite 6"/>
          <p:cNvSpPr/>
          <p:nvPr/>
        </p:nvSpPr>
        <p:spPr>
          <a:xfrm flipH="1">
            <a:off x="9861655" y="3746322"/>
            <a:ext cx="1336431" cy="219873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8" name="Rectangle 7">
            <a:extLst>
              <a:ext uri="{FF2B5EF4-FFF2-40B4-BE49-F238E27FC236}">
                <a16:creationId xmlns:a16="http://schemas.microsoft.com/office/drawing/2014/main" id="{8DB690FB-1914-49C0-956A-52BCDEC230CA}"/>
              </a:ext>
            </a:extLst>
          </p:cNvPr>
          <p:cNvSpPr/>
          <p:nvPr/>
        </p:nvSpPr>
        <p:spPr>
          <a:xfrm>
            <a:off x="1662129" y="2397724"/>
            <a:ext cx="8183207" cy="1663597"/>
          </a:xfrm>
          <a:prstGeom prst="rect">
            <a:avLst/>
          </a:prstGeom>
        </p:spPr>
        <p:txBody>
          <a:bodyPr wrap="square">
            <a:spAutoFit/>
          </a:bodyPr>
          <a:lstStyle/>
          <a:p>
            <a:pPr>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L’objectif n’est pas de savoir placer par cœur les villes dans le monde, mais d’observer par le biais des images, que d’autres villes dans le monde sont différentes des nôtres en France.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Les élèves peuvent, en se servant d’une carte, placer les villes indiquées à la page 67, avec un modèle.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Objet 8">
            <a:extLst>
              <a:ext uri="{FF2B5EF4-FFF2-40B4-BE49-F238E27FC236}">
                <a16:creationId xmlns:a16="http://schemas.microsoft.com/office/drawing/2014/main" id="{A6063067-3E34-4CA2-BEC1-1CBDF09426FC}"/>
              </a:ext>
            </a:extLst>
          </p:cNvPr>
          <p:cNvGraphicFramePr>
            <a:graphicFrameLocks noChangeAspect="1"/>
          </p:cNvGraphicFramePr>
          <p:nvPr/>
        </p:nvGraphicFramePr>
        <p:xfrm>
          <a:off x="2688933" y="5197284"/>
          <a:ext cx="2202663" cy="747768"/>
        </p:xfrm>
        <a:graphic>
          <a:graphicData uri="http://schemas.openxmlformats.org/presentationml/2006/ole">
            <mc:AlternateContent xmlns:mc="http://schemas.openxmlformats.org/markup-compatibility/2006">
              <mc:Choice xmlns:v="urn:schemas-microsoft-com:vml" Requires="v">
                <p:oleObj spid="_x0000_s4108" name="Objet d’environnement du Gestionnaire de liaisons" showAsIcon="1" r:id="rId4" imgW="1289880" imgH="437400" progId="Package">
                  <p:embed/>
                </p:oleObj>
              </mc:Choice>
              <mc:Fallback>
                <p:oleObj name="Objet d’environnement du Gestionnaire de liaisons" showAsIcon="1" r:id="rId4" imgW="1289880" imgH="437400" progId="Package">
                  <p:embed/>
                  <p:pic>
                    <p:nvPicPr>
                      <p:cNvPr id="9" name="Objet 8">
                        <a:extLst>
                          <a:ext uri="{FF2B5EF4-FFF2-40B4-BE49-F238E27FC236}">
                            <a16:creationId xmlns:a16="http://schemas.microsoft.com/office/drawing/2014/main" id="{A6063067-3E34-4CA2-BEC1-1CBDF09426FC}"/>
                          </a:ext>
                        </a:extLst>
                      </p:cNvPr>
                      <p:cNvPicPr/>
                      <p:nvPr/>
                    </p:nvPicPr>
                    <p:blipFill>
                      <a:blip r:embed="rId5"/>
                      <a:stretch>
                        <a:fillRect/>
                      </a:stretch>
                    </p:blipFill>
                    <p:spPr>
                      <a:xfrm>
                        <a:off x="2688933" y="5197284"/>
                        <a:ext cx="2202663" cy="747768"/>
                      </a:xfrm>
                      <a:prstGeom prst="rect">
                        <a:avLst/>
                      </a:prstGeom>
                    </p:spPr>
                  </p:pic>
                </p:oleObj>
              </mc:Fallback>
            </mc:AlternateContent>
          </a:graphicData>
        </a:graphic>
      </p:graphicFrame>
      <p:graphicFrame>
        <p:nvGraphicFramePr>
          <p:cNvPr id="2" name="Objet 1">
            <a:extLst>
              <a:ext uri="{FF2B5EF4-FFF2-40B4-BE49-F238E27FC236}">
                <a16:creationId xmlns:a16="http://schemas.microsoft.com/office/drawing/2014/main" id="{B22D9A4D-8A9A-4A5E-93DC-D1CECE3B2C91}"/>
              </a:ext>
            </a:extLst>
          </p:cNvPr>
          <p:cNvGraphicFramePr>
            <a:graphicFrameLocks noChangeAspect="1"/>
          </p:cNvGraphicFramePr>
          <p:nvPr>
            <p:extLst>
              <p:ext uri="{D42A27DB-BD31-4B8C-83A1-F6EECF244321}">
                <p14:modId xmlns:p14="http://schemas.microsoft.com/office/powerpoint/2010/main" val="2308683485"/>
              </p:ext>
            </p:extLst>
          </p:nvPr>
        </p:nvGraphicFramePr>
        <p:xfrm>
          <a:off x="5753732" y="5204504"/>
          <a:ext cx="2648262" cy="740547"/>
        </p:xfrm>
        <a:graphic>
          <a:graphicData uri="http://schemas.openxmlformats.org/presentationml/2006/ole">
            <mc:AlternateContent xmlns:mc="http://schemas.openxmlformats.org/markup-compatibility/2006">
              <mc:Choice xmlns:v="urn:schemas-microsoft-com:vml" Requires="v">
                <p:oleObj spid="_x0000_s4109" name="Objet d’environnement du Gestionnaire de liaisons" showAsIcon="1" r:id="rId6" imgW="1567440" imgH="437400" progId="Package">
                  <p:embed/>
                </p:oleObj>
              </mc:Choice>
              <mc:Fallback>
                <p:oleObj name="Objet d’environnement du Gestionnaire de liaisons" showAsIcon="1" r:id="rId6" imgW="1567440" imgH="437400" progId="Package">
                  <p:embed/>
                  <p:pic>
                    <p:nvPicPr>
                      <p:cNvPr id="0" name=""/>
                      <p:cNvPicPr/>
                      <p:nvPr/>
                    </p:nvPicPr>
                    <p:blipFill>
                      <a:blip r:embed="rId7"/>
                      <a:stretch>
                        <a:fillRect/>
                      </a:stretch>
                    </p:blipFill>
                    <p:spPr>
                      <a:xfrm>
                        <a:off x="5753732" y="5204504"/>
                        <a:ext cx="2648262" cy="740547"/>
                      </a:xfrm>
                      <a:prstGeom prst="rect">
                        <a:avLst/>
                      </a:prstGeom>
                    </p:spPr>
                  </p:pic>
                </p:oleObj>
              </mc:Fallback>
            </mc:AlternateContent>
          </a:graphicData>
        </a:graphic>
      </p:graphicFrame>
    </p:spTree>
    <p:extLst>
      <p:ext uri="{BB962C8B-B14F-4D97-AF65-F5344CB8AC3E}">
        <p14:creationId xmlns:p14="http://schemas.microsoft.com/office/powerpoint/2010/main" val="2435419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190</Words>
  <Application>Microsoft Office PowerPoint</Application>
  <PresentationFormat>Grand écran</PresentationFormat>
  <Paragraphs>40</Paragraphs>
  <Slides>8</Slides>
  <Notes>0</Notes>
  <HiddenSlides>0</HiddenSlides>
  <MMClips>3</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Thème Office</vt:lpstr>
      <vt:lpstr>Objet d’environnement du Gestionnaire de liaisons</vt:lpstr>
      <vt:lpstr>Mardi 26 mai  </vt:lpstr>
      <vt:lpstr>Grammaire</vt:lpstr>
      <vt:lpstr>Grammaire</vt:lpstr>
      <vt:lpstr>Grammaire</vt:lpstr>
      <vt:lpstr>Lecture</vt:lpstr>
      <vt:lpstr>Production écrite</vt:lpstr>
      <vt:lpstr>Mathématiques – </vt:lpstr>
      <vt:lpstr>Espace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Mardi 26 mai  </dc:title>
  <dc:creator>Anaïs Villedanné</dc:creator>
  <cp:lastModifiedBy>Anaïs Villedanné</cp:lastModifiedBy>
  <cp:revision>6</cp:revision>
  <dcterms:created xsi:type="dcterms:W3CDTF">2020-05-19T18:57:33Z</dcterms:created>
  <dcterms:modified xsi:type="dcterms:W3CDTF">2020-05-20T12:47:02Z</dcterms:modified>
</cp:coreProperties>
</file>